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6" r:id="rId3"/>
    <p:sldId id="277" r:id="rId4"/>
    <p:sldId id="290" r:id="rId5"/>
    <p:sldId id="280" r:id="rId6"/>
    <p:sldId id="281" r:id="rId7"/>
    <p:sldId id="287" r:id="rId8"/>
    <p:sldId id="283" r:id="rId9"/>
    <p:sldId id="284" r:id="rId10"/>
    <p:sldId id="285" r:id="rId11"/>
    <p:sldId id="282"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lene C. Dennis" initials="DCD" lastIdx="4" clrIdx="0"/>
  <p:cmAuthor id="1" name="Gail Fisher" initials="GF"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70" autoAdjust="0"/>
  </p:normalViewPr>
  <p:slideViewPr>
    <p:cSldViewPr snapToGrid="0" snapToObjects="1">
      <p:cViewPr varScale="1">
        <p:scale>
          <a:sx n="103" d="100"/>
          <a:sy n="103" d="100"/>
        </p:scale>
        <p:origin x="185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B9581-DE2A-4F1E-89A5-5AB83AB9440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C9FCDC48-2A89-4116-A936-01B9A45E63A7}">
      <dgm:prSet phldrT="[Text]"/>
      <dgm:spPr/>
      <dgm:t>
        <a:bodyPr/>
        <a:lstStyle/>
        <a:p>
          <a:r>
            <a:rPr lang="en-US" dirty="0"/>
            <a:t>1.  Brainstorm event ideas</a:t>
          </a:r>
        </a:p>
        <a:p>
          <a:r>
            <a:rPr lang="en-US" b="1" dirty="0">
              <a:solidFill>
                <a:schemeClr val="bg1"/>
              </a:solidFill>
            </a:rPr>
            <a:t>Download “AOTPAC Student Challenge Event Ideas” handout</a:t>
          </a:r>
        </a:p>
      </dgm:t>
    </dgm:pt>
    <dgm:pt modelId="{6AD9EB8A-E819-4BC4-BCC1-1D778D5F0FEE}" type="parTrans" cxnId="{2651F6A5-E278-4762-97BA-40789C7E6ABD}">
      <dgm:prSet/>
      <dgm:spPr/>
      <dgm:t>
        <a:bodyPr/>
        <a:lstStyle/>
        <a:p>
          <a:endParaRPr lang="en-US"/>
        </a:p>
      </dgm:t>
    </dgm:pt>
    <dgm:pt modelId="{7250AE29-4F4C-47F2-9F1C-9B470D93B478}" type="sibTrans" cxnId="{2651F6A5-E278-4762-97BA-40789C7E6ABD}">
      <dgm:prSet/>
      <dgm:spPr/>
      <dgm:t>
        <a:bodyPr/>
        <a:lstStyle/>
        <a:p>
          <a:endParaRPr lang="en-US"/>
        </a:p>
      </dgm:t>
    </dgm:pt>
    <dgm:pt modelId="{839DE58B-7E42-41F3-9F4E-23B1F0DC416C}">
      <dgm:prSet phldrT="[Text]"/>
      <dgm:spPr/>
      <dgm:t>
        <a:bodyPr/>
        <a:lstStyle/>
        <a:p>
          <a:r>
            <a:rPr lang="en-US" dirty="0"/>
            <a:t>2.  Publicize and host your event</a:t>
          </a:r>
        </a:p>
      </dgm:t>
    </dgm:pt>
    <dgm:pt modelId="{E11E84F1-2CE3-48CE-AA1C-93F5BE3F75AD}" type="parTrans" cxnId="{11F524FA-B5D6-4C23-8AAF-3C9B2D2B376B}">
      <dgm:prSet/>
      <dgm:spPr/>
      <dgm:t>
        <a:bodyPr/>
        <a:lstStyle/>
        <a:p>
          <a:endParaRPr lang="en-US"/>
        </a:p>
      </dgm:t>
    </dgm:pt>
    <dgm:pt modelId="{45F37EAB-536B-4381-9DD2-24681D3B1231}" type="sibTrans" cxnId="{11F524FA-B5D6-4C23-8AAF-3C9B2D2B376B}">
      <dgm:prSet/>
      <dgm:spPr/>
      <dgm:t>
        <a:bodyPr/>
        <a:lstStyle/>
        <a:p>
          <a:endParaRPr lang="en-US"/>
        </a:p>
      </dgm:t>
    </dgm:pt>
    <dgm:pt modelId="{2A445CDB-C1E8-401C-98E2-2D1B10C331BE}">
      <dgm:prSet/>
      <dgm:spPr/>
      <dgm:t>
        <a:bodyPr/>
        <a:lstStyle/>
        <a:p>
          <a:r>
            <a:rPr lang="en-US" dirty="0"/>
            <a:t>3.  Share the outcome of your event</a:t>
          </a:r>
        </a:p>
        <a:p>
          <a:r>
            <a:rPr lang="en-US" b="1" dirty="0">
              <a:solidFill>
                <a:schemeClr val="bg1"/>
              </a:solidFill>
            </a:rPr>
            <a:t>Be in touch with your AOTPAC Board member</a:t>
          </a:r>
        </a:p>
      </dgm:t>
    </dgm:pt>
    <dgm:pt modelId="{1C0D3D5B-FD1F-4288-8D9B-1361615C233A}" type="parTrans" cxnId="{E202DD92-0A08-4D34-960C-E4D0BAEAF65E}">
      <dgm:prSet/>
      <dgm:spPr/>
      <dgm:t>
        <a:bodyPr/>
        <a:lstStyle/>
        <a:p>
          <a:endParaRPr lang="en-US"/>
        </a:p>
      </dgm:t>
    </dgm:pt>
    <dgm:pt modelId="{91C0F932-4AEF-4A1D-91BD-C83346A0C569}" type="sibTrans" cxnId="{E202DD92-0A08-4D34-960C-E4D0BAEAF65E}">
      <dgm:prSet/>
      <dgm:spPr/>
      <dgm:t>
        <a:bodyPr/>
        <a:lstStyle/>
        <a:p>
          <a:endParaRPr lang="en-US"/>
        </a:p>
      </dgm:t>
    </dgm:pt>
    <dgm:pt modelId="{8319148B-1BB1-40F7-82A1-B0713EA76682}">
      <dgm:prSet/>
      <dgm:spPr/>
      <dgm:t>
        <a:bodyPr/>
        <a:lstStyle/>
        <a:p>
          <a:r>
            <a:rPr lang="en-US" dirty="0"/>
            <a:t>4.  Send your contribution to AOTPAC</a:t>
          </a:r>
        </a:p>
        <a:p>
          <a:r>
            <a:rPr lang="en-US" b="1" dirty="0">
              <a:solidFill>
                <a:schemeClr val="bg1"/>
              </a:solidFill>
            </a:rPr>
            <a:t>Download the “AOTPAC Student Challenge Contribution Form”</a:t>
          </a:r>
        </a:p>
      </dgm:t>
    </dgm:pt>
    <dgm:pt modelId="{8639D90A-D2CC-4506-B7B9-2CD19583239D}" type="parTrans" cxnId="{F7749863-F580-4845-BA1B-760610E3FB49}">
      <dgm:prSet/>
      <dgm:spPr/>
      <dgm:t>
        <a:bodyPr/>
        <a:lstStyle/>
        <a:p>
          <a:endParaRPr lang="en-US"/>
        </a:p>
      </dgm:t>
    </dgm:pt>
    <dgm:pt modelId="{96282720-DD5D-4503-A598-7882A0DBDC84}" type="sibTrans" cxnId="{F7749863-F580-4845-BA1B-760610E3FB49}">
      <dgm:prSet/>
      <dgm:spPr/>
      <dgm:t>
        <a:bodyPr/>
        <a:lstStyle/>
        <a:p>
          <a:endParaRPr lang="en-US"/>
        </a:p>
      </dgm:t>
    </dgm:pt>
    <dgm:pt modelId="{FFC6FA48-E58A-409E-B3A4-2C1B495F5553}">
      <dgm:prSet/>
      <dgm:spPr/>
      <dgm:t>
        <a:bodyPr/>
        <a:lstStyle/>
        <a:p>
          <a:r>
            <a:rPr lang="en-US" b="0" dirty="0">
              <a:solidFill>
                <a:schemeClr val="bg1"/>
              </a:solidFill>
            </a:rPr>
            <a:t>5.  Be recognized!</a:t>
          </a:r>
        </a:p>
        <a:p>
          <a:r>
            <a:rPr lang="en-US" b="1" dirty="0">
              <a:solidFill>
                <a:schemeClr val="bg1"/>
              </a:solidFill>
            </a:rPr>
            <a:t>AOTPAC and the entire OT profession thank you for your leadership </a:t>
          </a:r>
        </a:p>
      </dgm:t>
    </dgm:pt>
    <dgm:pt modelId="{C27DD7D7-A09A-4CBA-856E-FD2491BC7DAA}" type="parTrans" cxnId="{E001ABF7-3AAF-4F1F-853D-D2F0D8707F5A}">
      <dgm:prSet/>
      <dgm:spPr/>
      <dgm:t>
        <a:bodyPr/>
        <a:lstStyle/>
        <a:p>
          <a:endParaRPr lang="en-US"/>
        </a:p>
      </dgm:t>
    </dgm:pt>
    <dgm:pt modelId="{380A2B11-068F-4E77-8C5E-B7F995316584}" type="sibTrans" cxnId="{E001ABF7-3AAF-4F1F-853D-D2F0D8707F5A}">
      <dgm:prSet/>
      <dgm:spPr/>
      <dgm:t>
        <a:bodyPr/>
        <a:lstStyle/>
        <a:p>
          <a:endParaRPr lang="en-US"/>
        </a:p>
      </dgm:t>
    </dgm:pt>
    <dgm:pt modelId="{9E304D0F-AAFE-4978-8383-EC92771E7BE3}" type="pres">
      <dgm:prSet presAssocID="{854B9581-DE2A-4F1E-89A5-5AB83AB94400}" presName="Name0" presStyleCnt="0">
        <dgm:presLayoutVars>
          <dgm:dir/>
          <dgm:animLvl val="lvl"/>
          <dgm:resizeHandles val="exact"/>
        </dgm:presLayoutVars>
      </dgm:prSet>
      <dgm:spPr/>
      <dgm:t>
        <a:bodyPr/>
        <a:lstStyle/>
        <a:p>
          <a:endParaRPr lang="en-US"/>
        </a:p>
      </dgm:t>
    </dgm:pt>
    <dgm:pt modelId="{41F94277-F219-4C5B-A8FD-331FC60A2B70}" type="pres">
      <dgm:prSet presAssocID="{FFC6FA48-E58A-409E-B3A4-2C1B495F5553}" presName="boxAndChildren" presStyleCnt="0"/>
      <dgm:spPr/>
    </dgm:pt>
    <dgm:pt modelId="{E6D6238E-24E3-42E5-869A-7A199D44763A}" type="pres">
      <dgm:prSet presAssocID="{FFC6FA48-E58A-409E-B3A4-2C1B495F5553}" presName="parentTextBox" presStyleLbl="node1" presStyleIdx="0" presStyleCnt="5"/>
      <dgm:spPr/>
      <dgm:t>
        <a:bodyPr/>
        <a:lstStyle/>
        <a:p>
          <a:endParaRPr lang="en-US"/>
        </a:p>
      </dgm:t>
    </dgm:pt>
    <dgm:pt modelId="{49864F55-F52C-4AAB-8DB4-0C3799DFF4C8}" type="pres">
      <dgm:prSet presAssocID="{96282720-DD5D-4503-A598-7882A0DBDC84}" presName="sp" presStyleCnt="0"/>
      <dgm:spPr/>
    </dgm:pt>
    <dgm:pt modelId="{89962933-F251-44BC-9012-6039E5C28FD6}" type="pres">
      <dgm:prSet presAssocID="{8319148B-1BB1-40F7-82A1-B0713EA76682}" presName="arrowAndChildren" presStyleCnt="0"/>
      <dgm:spPr/>
    </dgm:pt>
    <dgm:pt modelId="{8FA5CBF9-6D99-4D90-9BD6-4D61C6107742}" type="pres">
      <dgm:prSet presAssocID="{8319148B-1BB1-40F7-82A1-B0713EA76682}" presName="parentTextArrow" presStyleLbl="node1" presStyleIdx="1" presStyleCnt="5"/>
      <dgm:spPr/>
      <dgm:t>
        <a:bodyPr/>
        <a:lstStyle/>
        <a:p>
          <a:endParaRPr lang="en-US"/>
        </a:p>
      </dgm:t>
    </dgm:pt>
    <dgm:pt modelId="{E2091011-FB6E-47F2-897A-83B41ADE3631}" type="pres">
      <dgm:prSet presAssocID="{91C0F932-4AEF-4A1D-91BD-C83346A0C569}" presName="sp" presStyleCnt="0"/>
      <dgm:spPr/>
    </dgm:pt>
    <dgm:pt modelId="{78687E7D-4FDD-4C6F-BC93-EAA3EEA3D0C8}" type="pres">
      <dgm:prSet presAssocID="{2A445CDB-C1E8-401C-98E2-2D1B10C331BE}" presName="arrowAndChildren" presStyleCnt="0"/>
      <dgm:spPr/>
    </dgm:pt>
    <dgm:pt modelId="{59E330F6-30D1-42B4-9F5A-9879CC345353}" type="pres">
      <dgm:prSet presAssocID="{2A445CDB-C1E8-401C-98E2-2D1B10C331BE}" presName="parentTextArrow" presStyleLbl="node1" presStyleIdx="2" presStyleCnt="5"/>
      <dgm:spPr/>
      <dgm:t>
        <a:bodyPr/>
        <a:lstStyle/>
        <a:p>
          <a:endParaRPr lang="en-US"/>
        </a:p>
      </dgm:t>
    </dgm:pt>
    <dgm:pt modelId="{DE4A2945-12EF-468A-A404-B502F9A991F9}" type="pres">
      <dgm:prSet presAssocID="{45F37EAB-536B-4381-9DD2-24681D3B1231}" presName="sp" presStyleCnt="0"/>
      <dgm:spPr/>
    </dgm:pt>
    <dgm:pt modelId="{4D1F8BB4-5C0F-4E5A-A572-7F41FE06585B}" type="pres">
      <dgm:prSet presAssocID="{839DE58B-7E42-41F3-9F4E-23B1F0DC416C}" presName="arrowAndChildren" presStyleCnt="0"/>
      <dgm:spPr/>
    </dgm:pt>
    <dgm:pt modelId="{67A7CCBA-C264-41BC-9A13-2A3A22886F6C}" type="pres">
      <dgm:prSet presAssocID="{839DE58B-7E42-41F3-9F4E-23B1F0DC416C}" presName="parentTextArrow" presStyleLbl="node1" presStyleIdx="3" presStyleCnt="5"/>
      <dgm:spPr/>
      <dgm:t>
        <a:bodyPr/>
        <a:lstStyle/>
        <a:p>
          <a:endParaRPr lang="en-US"/>
        </a:p>
      </dgm:t>
    </dgm:pt>
    <dgm:pt modelId="{FFFD7FB2-4451-4DAE-AADF-E3727F9DEC52}" type="pres">
      <dgm:prSet presAssocID="{7250AE29-4F4C-47F2-9F1C-9B470D93B478}" presName="sp" presStyleCnt="0"/>
      <dgm:spPr/>
    </dgm:pt>
    <dgm:pt modelId="{CD24C4EF-FB7A-466B-B283-FA3ED3370177}" type="pres">
      <dgm:prSet presAssocID="{C9FCDC48-2A89-4116-A936-01B9A45E63A7}" presName="arrowAndChildren" presStyleCnt="0"/>
      <dgm:spPr/>
    </dgm:pt>
    <dgm:pt modelId="{DE83B91E-DF11-425F-A74D-B60275CBA20C}" type="pres">
      <dgm:prSet presAssocID="{C9FCDC48-2A89-4116-A936-01B9A45E63A7}" presName="parentTextArrow" presStyleLbl="node1" presStyleIdx="4" presStyleCnt="5"/>
      <dgm:spPr/>
      <dgm:t>
        <a:bodyPr/>
        <a:lstStyle/>
        <a:p>
          <a:endParaRPr lang="en-US"/>
        </a:p>
      </dgm:t>
    </dgm:pt>
  </dgm:ptLst>
  <dgm:cxnLst>
    <dgm:cxn modelId="{F7749863-F580-4845-BA1B-760610E3FB49}" srcId="{854B9581-DE2A-4F1E-89A5-5AB83AB94400}" destId="{8319148B-1BB1-40F7-82A1-B0713EA76682}" srcOrd="3" destOrd="0" parTransId="{8639D90A-D2CC-4506-B7B9-2CD19583239D}" sibTransId="{96282720-DD5D-4503-A598-7882A0DBDC84}"/>
    <dgm:cxn modelId="{1847330E-C3F6-44FD-9DBA-B57879EF4115}" type="presOf" srcId="{FFC6FA48-E58A-409E-B3A4-2C1B495F5553}" destId="{E6D6238E-24E3-42E5-869A-7A199D44763A}" srcOrd="0" destOrd="0" presId="urn:microsoft.com/office/officeart/2005/8/layout/process4"/>
    <dgm:cxn modelId="{E001ABF7-3AAF-4F1F-853D-D2F0D8707F5A}" srcId="{854B9581-DE2A-4F1E-89A5-5AB83AB94400}" destId="{FFC6FA48-E58A-409E-B3A4-2C1B495F5553}" srcOrd="4" destOrd="0" parTransId="{C27DD7D7-A09A-4CBA-856E-FD2491BC7DAA}" sibTransId="{380A2B11-068F-4E77-8C5E-B7F995316584}"/>
    <dgm:cxn modelId="{E202DD92-0A08-4D34-960C-E4D0BAEAF65E}" srcId="{854B9581-DE2A-4F1E-89A5-5AB83AB94400}" destId="{2A445CDB-C1E8-401C-98E2-2D1B10C331BE}" srcOrd="2" destOrd="0" parTransId="{1C0D3D5B-FD1F-4288-8D9B-1361615C233A}" sibTransId="{91C0F932-4AEF-4A1D-91BD-C83346A0C569}"/>
    <dgm:cxn modelId="{0704729C-70D3-4E3B-A0A8-107716032C32}" type="presOf" srcId="{C9FCDC48-2A89-4116-A936-01B9A45E63A7}" destId="{DE83B91E-DF11-425F-A74D-B60275CBA20C}" srcOrd="0" destOrd="0" presId="urn:microsoft.com/office/officeart/2005/8/layout/process4"/>
    <dgm:cxn modelId="{11F524FA-B5D6-4C23-8AAF-3C9B2D2B376B}" srcId="{854B9581-DE2A-4F1E-89A5-5AB83AB94400}" destId="{839DE58B-7E42-41F3-9F4E-23B1F0DC416C}" srcOrd="1" destOrd="0" parTransId="{E11E84F1-2CE3-48CE-AA1C-93F5BE3F75AD}" sibTransId="{45F37EAB-536B-4381-9DD2-24681D3B1231}"/>
    <dgm:cxn modelId="{F197CB81-9873-4230-9350-7B774B2A77CF}" type="presOf" srcId="{839DE58B-7E42-41F3-9F4E-23B1F0DC416C}" destId="{67A7CCBA-C264-41BC-9A13-2A3A22886F6C}" srcOrd="0" destOrd="0" presId="urn:microsoft.com/office/officeart/2005/8/layout/process4"/>
    <dgm:cxn modelId="{BF7630F0-08A1-43D3-8FC6-41496ED24375}" type="presOf" srcId="{8319148B-1BB1-40F7-82A1-B0713EA76682}" destId="{8FA5CBF9-6D99-4D90-9BD6-4D61C6107742}" srcOrd="0" destOrd="0" presId="urn:microsoft.com/office/officeart/2005/8/layout/process4"/>
    <dgm:cxn modelId="{2651F6A5-E278-4762-97BA-40789C7E6ABD}" srcId="{854B9581-DE2A-4F1E-89A5-5AB83AB94400}" destId="{C9FCDC48-2A89-4116-A936-01B9A45E63A7}" srcOrd="0" destOrd="0" parTransId="{6AD9EB8A-E819-4BC4-BCC1-1D778D5F0FEE}" sibTransId="{7250AE29-4F4C-47F2-9F1C-9B470D93B478}"/>
    <dgm:cxn modelId="{A4E8E99D-BF48-448A-8A89-B74893EA036E}" type="presOf" srcId="{854B9581-DE2A-4F1E-89A5-5AB83AB94400}" destId="{9E304D0F-AAFE-4978-8383-EC92771E7BE3}" srcOrd="0" destOrd="0" presId="urn:microsoft.com/office/officeart/2005/8/layout/process4"/>
    <dgm:cxn modelId="{0C3E7881-6D48-404F-9BC4-AA4CD01EB14B}" type="presOf" srcId="{2A445CDB-C1E8-401C-98E2-2D1B10C331BE}" destId="{59E330F6-30D1-42B4-9F5A-9879CC345353}" srcOrd="0" destOrd="0" presId="urn:microsoft.com/office/officeart/2005/8/layout/process4"/>
    <dgm:cxn modelId="{FC6E53A1-0277-4CB6-A3CC-E7938EDE10C9}" type="presParOf" srcId="{9E304D0F-AAFE-4978-8383-EC92771E7BE3}" destId="{41F94277-F219-4C5B-A8FD-331FC60A2B70}" srcOrd="0" destOrd="0" presId="urn:microsoft.com/office/officeart/2005/8/layout/process4"/>
    <dgm:cxn modelId="{0A6F971D-BA6E-4693-9362-8C111C31A062}" type="presParOf" srcId="{41F94277-F219-4C5B-A8FD-331FC60A2B70}" destId="{E6D6238E-24E3-42E5-869A-7A199D44763A}" srcOrd="0" destOrd="0" presId="urn:microsoft.com/office/officeart/2005/8/layout/process4"/>
    <dgm:cxn modelId="{4218D2B6-F59B-462E-973E-AC454D0280F1}" type="presParOf" srcId="{9E304D0F-AAFE-4978-8383-EC92771E7BE3}" destId="{49864F55-F52C-4AAB-8DB4-0C3799DFF4C8}" srcOrd="1" destOrd="0" presId="urn:microsoft.com/office/officeart/2005/8/layout/process4"/>
    <dgm:cxn modelId="{5A53FEE2-3157-4373-92F6-0D8AC131E769}" type="presParOf" srcId="{9E304D0F-AAFE-4978-8383-EC92771E7BE3}" destId="{89962933-F251-44BC-9012-6039E5C28FD6}" srcOrd="2" destOrd="0" presId="urn:microsoft.com/office/officeart/2005/8/layout/process4"/>
    <dgm:cxn modelId="{1B2371DE-3021-4EDF-826C-C5DB2D49FAA5}" type="presParOf" srcId="{89962933-F251-44BC-9012-6039E5C28FD6}" destId="{8FA5CBF9-6D99-4D90-9BD6-4D61C6107742}" srcOrd="0" destOrd="0" presId="urn:microsoft.com/office/officeart/2005/8/layout/process4"/>
    <dgm:cxn modelId="{D93085FA-7A35-4E7F-BBBE-DD6161FF909D}" type="presParOf" srcId="{9E304D0F-AAFE-4978-8383-EC92771E7BE3}" destId="{E2091011-FB6E-47F2-897A-83B41ADE3631}" srcOrd="3" destOrd="0" presId="urn:microsoft.com/office/officeart/2005/8/layout/process4"/>
    <dgm:cxn modelId="{AD63F5EA-CC0E-4B9A-AB13-4148609CBF2C}" type="presParOf" srcId="{9E304D0F-AAFE-4978-8383-EC92771E7BE3}" destId="{78687E7D-4FDD-4C6F-BC93-EAA3EEA3D0C8}" srcOrd="4" destOrd="0" presId="urn:microsoft.com/office/officeart/2005/8/layout/process4"/>
    <dgm:cxn modelId="{770B885D-9714-4AC9-9F3F-A6B02922C381}" type="presParOf" srcId="{78687E7D-4FDD-4C6F-BC93-EAA3EEA3D0C8}" destId="{59E330F6-30D1-42B4-9F5A-9879CC345353}" srcOrd="0" destOrd="0" presId="urn:microsoft.com/office/officeart/2005/8/layout/process4"/>
    <dgm:cxn modelId="{4E3A6FFE-5777-4C50-A217-42FA1231476C}" type="presParOf" srcId="{9E304D0F-AAFE-4978-8383-EC92771E7BE3}" destId="{DE4A2945-12EF-468A-A404-B502F9A991F9}" srcOrd="5" destOrd="0" presId="urn:microsoft.com/office/officeart/2005/8/layout/process4"/>
    <dgm:cxn modelId="{ADC7E056-F18F-47A6-BFB5-5EF2DD39E491}" type="presParOf" srcId="{9E304D0F-AAFE-4978-8383-EC92771E7BE3}" destId="{4D1F8BB4-5C0F-4E5A-A572-7F41FE06585B}" srcOrd="6" destOrd="0" presId="urn:microsoft.com/office/officeart/2005/8/layout/process4"/>
    <dgm:cxn modelId="{F9C19E53-BF3F-420E-9999-1825EBB17D92}" type="presParOf" srcId="{4D1F8BB4-5C0F-4E5A-A572-7F41FE06585B}" destId="{67A7CCBA-C264-41BC-9A13-2A3A22886F6C}" srcOrd="0" destOrd="0" presId="urn:microsoft.com/office/officeart/2005/8/layout/process4"/>
    <dgm:cxn modelId="{ED7B071F-3B54-4686-84D4-E81D906C3742}" type="presParOf" srcId="{9E304D0F-AAFE-4978-8383-EC92771E7BE3}" destId="{FFFD7FB2-4451-4DAE-AADF-E3727F9DEC52}" srcOrd="7" destOrd="0" presId="urn:microsoft.com/office/officeart/2005/8/layout/process4"/>
    <dgm:cxn modelId="{8568349D-8474-42EA-8ECF-185E2E8E7516}" type="presParOf" srcId="{9E304D0F-AAFE-4978-8383-EC92771E7BE3}" destId="{CD24C4EF-FB7A-466B-B283-FA3ED3370177}" srcOrd="8" destOrd="0" presId="urn:microsoft.com/office/officeart/2005/8/layout/process4"/>
    <dgm:cxn modelId="{69998E7C-193F-4CCC-B4B3-80B1C38E4F9B}" type="presParOf" srcId="{CD24C4EF-FB7A-466B-B283-FA3ED3370177}" destId="{DE83B91E-DF11-425F-A74D-B60275CBA20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6238E-24E3-42E5-869A-7A199D44763A}">
      <dsp:nvSpPr>
        <dsp:cNvPr id="0" name=""/>
        <dsp:cNvSpPr/>
      </dsp:nvSpPr>
      <dsp:spPr>
        <a:xfrm>
          <a:off x="0" y="4561359"/>
          <a:ext cx="8723085" cy="7483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dirty="0">
              <a:solidFill>
                <a:schemeClr val="bg1"/>
              </a:solidFill>
            </a:rPr>
            <a:t>5.  Be recognized!</a:t>
          </a:r>
        </a:p>
        <a:p>
          <a:pPr lvl="0" algn="ctr" defTabSz="711200">
            <a:lnSpc>
              <a:spcPct val="90000"/>
            </a:lnSpc>
            <a:spcBef>
              <a:spcPct val="0"/>
            </a:spcBef>
            <a:spcAft>
              <a:spcPct val="35000"/>
            </a:spcAft>
          </a:pPr>
          <a:r>
            <a:rPr lang="en-US" sz="1600" b="1" kern="1200" dirty="0">
              <a:solidFill>
                <a:schemeClr val="bg1"/>
              </a:solidFill>
            </a:rPr>
            <a:t>AOTPAC and the entire OT profession thank you for your leadership </a:t>
          </a:r>
        </a:p>
      </dsp:txBody>
      <dsp:txXfrm>
        <a:off x="0" y="4561359"/>
        <a:ext cx="8723085" cy="748328"/>
      </dsp:txXfrm>
    </dsp:sp>
    <dsp:sp modelId="{8FA5CBF9-6D99-4D90-9BD6-4D61C6107742}">
      <dsp:nvSpPr>
        <dsp:cNvPr id="0" name=""/>
        <dsp:cNvSpPr/>
      </dsp:nvSpPr>
      <dsp:spPr>
        <a:xfrm rot="10800000">
          <a:off x="0" y="3421654"/>
          <a:ext cx="8723085" cy="115092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4.  Send your contribution to AOTPAC</a:t>
          </a:r>
        </a:p>
        <a:p>
          <a:pPr lvl="0" algn="ctr" defTabSz="711200">
            <a:lnSpc>
              <a:spcPct val="90000"/>
            </a:lnSpc>
            <a:spcBef>
              <a:spcPct val="0"/>
            </a:spcBef>
            <a:spcAft>
              <a:spcPct val="35000"/>
            </a:spcAft>
          </a:pPr>
          <a:r>
            <a:rPr lang="en-US" sz="1600" b="1" kern="1200" dirty="0">
              <a:solidFill>
                <a:schemeClr val="bg1"/>
              </a:solidFill>
            </a:rPr>
            <a:t>Download the “AOTPAC Student Challenge Contribution Form”</a:t>
          </a:r>
        </a:p>
      </dsp:txBody>
      <dsp:txXfrm rot="10800000">
        <a:off x="0" y="3421654"/>
        <a:ext cx="8723085" cy="747839"/>
      </dsp:txXfrm>
    </dsp:sp>
    <dsp:sp modelId="{59E330F6-30D1-42B4-9F5A-9879CC345353}">
      <dsp:nvSpPr>
        <dsp:cNvPr id="0" name=""/>
        <dsp:cNvSpPr/>
      </dsp:nvSpPr>
      <dsp:spPr>
        <a:xfrm rot="10800000">
          <a:off x="0" y="2281949"/>
          <a:ext cx="8723085" cy="115092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3.  Share the outcome of your event</a:t>
          </a:r>
        </a:p>
        <a:p>
          <a:pPr lvl="0" algn="ctr" defTabSz="711200">
            <a:lnSpc>
              <a:spcPct val="90000"/>
            </a:lnSpc>
            <a:spcBef>
              <a:spcPct val="0"/>
            </a:spcBef>
            <a:spcAft>
              <a:spcPct val="35000"/>
            </a:spcAft>
          </a:pPr>
          <a:r>
            <a:rPr lang="en-US" sz="1600" b="1" kern="1200" dirty="0">
              <a:solidFill>
                <a:schemeClr val="bg1"/>
              </a:solidFill>
            </a:rPr>
            <a:t>Be in touch with your AOTPAC Board member</a:t>
          </a:r>
        </a:p>
      </dsp:txBody>
      <dsp:txXfrm rot="10800000">
        <a:off x="0" y="2281949"/>
        <a:ext cx="8723085" cy="747839"/>
      </dsp:txXfrm>
    </dsp:sp>
    <dsp:sp modelId="{67A7CCBA-C264-41BC-9A13-2A3A22886F6C}">
      <dsp:nvSpPr>
        <dsp:cNvPr id="0" name=""/>
        <dsp:cNvSpPr/>
      </dsp:nvSpPr>
      <dsp:spPr>
        <a:xfrm rot="10800000">
          <a:off x="0" y="1142244"/>
          <a:ext cx="8723085" cy="115092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2.  Publicize and host your event</a:t>
          </a:r>
        </a:p>
      </dsp:txBody>
      <dsp:txXfrm rot="10800000">
        <a:off x="0" y="1142244"/>
        <a:ext cx="8723085" cy="747839"/>
      </dsp:txXfrm>
    </dsp:sp>
    <dsp:sp modelId="{DE83B91E-DF11-425F-A74D-B60275CBA20C}">
      <dsp:nvSpPr>
        <dsp:cNvPr id="0" name=""/>
        <dsp:cNvSpPr/>
      </dsp:nvSpPr>
      <dsp:spPr>
        <a:xfrm rot="10800000">
          <a:off x="0" y="2539"/>
          <a:ext cx="8723085" cy="115092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1.  Brainstorm event ideas</a:t>
          </a:r>
        </a:p>
        <a:p>
          <a:pPr lvl="0" algn="ctr" defTabSz="711200">
            <a:lnSpc>
              <a:spcPct val="90000"/>
            </a:lnSpc>
            <a:spcBef>
              <a:spcPct val="0"/>
            </a:spcBef>
            <a:spcAft>
              <a:spcPct val="35000"/>
            </a:spcAft>
          </a:pPr>
          <a:r>
            <a:rPr lang="en-US" sz="1600" b="1" kern="1200" dirty="0">
              <a:solidFill>
                <a:schemeClr val="bg1"/>
              </a:solidFill>
            </a:rPr>
            <a:t>Download “AOTPAC Student Challenge Event Ideas” handout</a:t>
          </a:r>
        </a:p>
      </dsp:txBody>
      <dsp:txXfrm rot="10800000">
        <a:off x="0" y="2539"/>
        <a:ext cx="8723085" cy="7478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3AA09B-6289-9C41-AADC-74AA077B9ACB}" type="datetimeFigureOut">
              <a:rPr lang="en-US" smtClean="0"/>
              <a:t>1/13/2022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DDE41-70B0-3B48-9523-4F4EC43117D2}" type="slidenum">
              <a:rPr lang="en-US" smtClean="0"/>
              <a:t>‹#›</a:t>
            </a:fld>
            <a:endParaRPr lang="en-US"/>
          </a:p>
        </p:txBody>
      </p:sp>
    </p:spTree>
    <p:extLst>
      <p:ext uri="{BB962C8B-B14F-4D97-AF65-F5344CB8AC3E}">
        <p14:creationId xmlns:p14="http://schemas.microsoft.com/office/powerpoint/2010/main" val="25253358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DDE41-70B0-3B48-9523-4F4EC43117D2}" type="slidenum">
              <a:rPr lang="en-US" smtClean="0"/>
              <a:t>1</a:t>
            </a:fld>
            <a:endParaRPr lang="en-US"/>
          </a:p>
        </p:txBody>
      </p:sp>
    </p:spTree>
    <p:extLst>
      <p:ext uri="{BB962C8B-B14F-4D97-AF65-F5344CB8AC3E}">
        <p14:creationId xmlns:p14="http://schemas.microsoft.com/office/powerpoint/2010/main" val="94041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DDE41-70B0-3B48-9523-4F4EC43117D2}" type="slidenum">
              <a:rPr lang="en-US" smtClean="0"/>
              <a:t>2</a:t>
            </a:fld>
            <a:endParaRPr lang="en-US"/>
          </a:p>
        </p:txBody>
      </p:sp>
    </p:spTree>
    <p:extLst>
      <p:ext uri="{BB962C8B-B14F-4D97-AF65-F5344CB8AC3E}">
        <p14:creationId xmlns:p14="http://schemas.microsoft.com/office/powerpoint/2010/main" val="258784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eaLnBrk="1" hangingPunct="1">
              <a:lnSpc>
                <a:spcPct val="80000"/>
              </a:lnSpc>
              <a:buClr>
                <a:srgbClr val="000000"/>
              </a:buClr>
            </a:pPr>
            <a:r>
              <a:rPr lang="en-US" sz="1200" dirty="0">
                <a:latin typeface="Calibri" charset="0"/>
              </a:rPr>
              <a:t>A political action committee is a group formed by an industry or an issue-oriented organization to raise and contribute money to the campaigns of candidates likely to advance the group's interests</a:t>
            </a:r>
            <a:endParaRPr lang="en-US" sz="800" dirty="0">
              <a:latin typeface="Calibri" charset="0"/>
            </a:endParaRPr>
          </a:p>
          <a:p>
            <a:pPr marL="273050" indent="-273050" eaLnBrk="1" hangingPunct="1">
              <a:lnSpc>
                <a:spcPct val="80000"/>
              </a:lnSpc>
              <a:buClr>
                <a:srgbClr val="000000"/>
              </a:buClr>
            </a:pPr>
            <a:r>
              <a:rPr lang="en-US" sz="1200" dirty="0">
                <a:latin typeface="Calibri" charset="0"/>
              </a:rPr>
              <a:t>AOTPAC is the political action arm of AOTA that complements AOTA</a:t>
            </a:r>
            <a:r>
              <a:rPr lang="ja-JP" altLang="en-US" sz="1200" dirty="0">
                <a:latin typeface="Calibri" charset="0"/>
              </a:rPr>
              <a:t>’</a:t>
            </a:r>
            <a:r>
              <a:rPr lang="en-US" sz="1200" dirty="0">
                <a:latin typeface="Calibri" charset="0"/>
              </a:rPr>
              <a:t>s  public policy agenda &amp; supports its lobbying efforts</a:t>
            </a:r>
            <a:endParaRPr lang="en-US" sz="800" dirty="0">
              <a:latin typeface="Calibri" charset="0"/>
            </a:endParaRPr>
          </a:p>
          <a:p>
            <a:pPr marL="273050" indent="-273050" eaLnBrk="1" hangingPunct="1">
              <a:lnSpc>
                <a:spcPct val="80000"/>
              </a:lnSpc>
              <a:buClr>
                <a:srgbClr val="000000"/>
              </a:buClr>
            </a:pPr>
            <a:r>
              <a:rPr lang="en-US" sz="1200" dirty="0">
                <a:latin typeface="Calibri" charset="0"/>
              </a:rPr>
              <a:t>By law, AOTA cannot give any financial support to a candidate running for office, none of your AOTA membership dues can be used to support political candidates</a:t>
            </a:r>
          </a:p>
        </p:txBody>
      </p:sp>
      <p:sp>
        <p:nvSpPr>
          <p:cNvPr id="4" name="Slide Number Placeholder 3"/>
          <p:cNvSpPr>
            <a:spLocks noGrp="1"/>
          </p:cNvSpPr>
          <p:nvPr>
            <p:ph type="sldNum" sz="quarter" idx="10"/>
          </p:nvPr>
        </p:nvSpPr>
        <p:spPr/>
        <p:txBody>
          <a:bodyPr/>
          <a:lstStyle/>
          <a:p>
            <a:fld id="{E76DDE41-70B0-3B48-9523-4F4EC43117D2}" type="slidenum">
              <a:rPr lang="en-US" smtClean="0"/>
              <a:t>3</a:t>
            </a:fld>
            <a:endParaRPr lang="en-US"/>
          </a:p>
        </p:txBody>
      </p:sp>
    </p:spTree>
    <p:extLst>
      <p:ext uri="{BB962C8B-B14F-4D97-AF65-F5344CB8AC3E}">
        <p14:creationId xmlns:p14="http://schemas.microsoft.com/office/powerpoint/2010/main" val="180093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eaLnBrk="1" hangingPunct="1">
              <a:lnSpc>
                <a:spcPct val="80000"/>
              </a:lnSpc>
              <a:buClr>
                <a:srgbClr val="000000"/>
              </a:buClr>
            </a:pPr>
            <a:r>
              <a:rPr lang="en-US" sz="1200" dirty="0">
                <a:latin typeface="Calibri" charset="0"/>
              </a:rPr>
              <a:t>In 2003 the University of New Mexico SOTA</a:t>
            </a:r>
            <a:r>
              <a:rPr lang="en-US" sz="1200" baseline="0" dirty="0">
                <a:latin typeface="Calibri" charset="0"/>
              </a:rPr>
              <a:t> donated $400 to AOTPAC and challenged other student groups to match or beat that donation.   It has since become an annual initiative sponsored by the ASD Steering Committee.</a:t>
            </a:r>
            <a:endParaRPr lang="en-US" sz="1200" dirty="0">
              <a:latin typeface="Calibri" charset="0"/>
            </a:endParaRPr>
          </a:p>
        </p:txBody>
      </p:sp>
      <p:sp>
        <p:nvSpPr>
          <p:cNvPr id="4" name="Slide Number Placeholder 3"/>
          <p:cNvSpPr>
            <a:spLocks noGrp="1"/>
          </p:cNvSpPr>
          <p:nvPr>
            <p:ph type="sldNum" sz="quarter" idx="10"/>
          </p:nvPr>
        </p:nvSpPr>
        <p:spPr/>
        <p:txBody>
          <a:bodyPr/>
          <a:lstStyle/>
          <a:p>
            <a:fld id="{E76DDE41-70B0-3B48-9523-4F4EC43117D2}" type="slidenum">
              <a:rPr lang="en-US" smtClean="0"/>
              <a:t>5</a:t>
            </a:fld>
            <a:endParaRPr lang="en-US"/>
          </a:p>
        </p:txBody>
      </p:sp>
    </p:spTree>
    <p:extLst>
      <p:ext uri="{BB962C8B-B14F-4D97-AF65-F5344CB8AC3E}">
        <p14:creationId xmlns:p14="http://schemas.microsoft.com/office/powerpoint/2010/main" val="374418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eaLnBrk="1" hangingPunct="1">
              <a:lnSpc>
                <a:spcPct val="80000"/>
              </a:lnSpc>
              <a:buClr>
                <a:srgbClr val="000000"/>
              </a:buClr>
            </a:pPr>
            <a:endParaRPr lang="en-US" sz="1200" dirty="0">
              <a:latin typeface="Calibri" charset="0"/>
            </a:endParaRPr>
          </a:p>
        </p:txBody>
      </p:sp>
      <p:sp>
        <p:nvSpPr>
          <p:cNvPr id="4" name="Slide Number Placeholder 3"/>
          <p:cNvSpPr>
            <a:spLocks noGrp="1"/>
          </p:cNvSpPr>
          <p:nvPr>
            <p:ph type="sldNum" sz="quarter" idx="10"/>
          </p:nvPr>
        </p:nvSpPr>
        <p:spPr/>
        <p:txBody>
          <a:bodyPr/>
          <a:lstStyle/>
          <a:p>
            <a:fld id="{E76DDE41-70B0-3B48-9523-4F4EC43117D2}" type="slidenum">
              <a:rPr lang="en-US" smtClean="0"/>
              <a:t>6</a:t>
            </a:fld>
            <a:endParaRPr lang="en-US"/>
          </a:p>
        </p:txBody>
      </p:sp>
    </p:spTree>
    <p:extLst>
      <p:ext uri="{BB962C8B-B14F-4D97-AF65-F5344CB8AC3E}">
        <p14:creationId xmlns:p14="http://schemas.microsoft.com/office/powerpoint/2010/main" val="43149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eaLnBrk="1" hangingPunct="1">
              <a:lnSpc>
                <a:spcPct val="80000"/>
              </a:lnSpc>
              <a:buClr>
                <a:srgbClr val="000000"/>
              </a:buClr>
            </a:pPr>
            <a:endParaRPr lang="en-US" sz="1200" dirty="0">
              <a:latin typeface="Calibri" charset="0"/>
            </a:endParaRPr>
          </a:p>
        </p:txBody>
      </p:sp>
      <p:sp>
        <p:nvSpPr>
          <p:cNvPr id="4" name="Slide Number Placeholder 3"/>
          <p:cNvSpPr>
            <a:spLocks noGrp="1"/>
          </p:cNvSpPr>
          <p:nvPr>
            <p:ph type="sldNum" sz="quarter" idx="10"/>
          </p:nvPr>
        </p:nvSpPr>
        <p:spPr/>
        <p:txBody>
          <a:bodyPr/>
          <a:lstStyle/>
          <a:p>
            <a:fld id="{E76DDE41-70B0-3B48-9523-4F4EC43117D2}" type="slidenum">
              <a:rPr lang="en-US" smtClean="0"/>
              <a:t>7</a:t>
            </a:fld>
            <a:endParaRPr lang="en-US"/>
          </a:p>
        </p:txBody>
      </p:sp>
    </p:spTree>
    <p:extLst>
      <p:ext uri="{BB962C8B-B14F-4D97-AF65-F5344CB8AC3E}">
        <p14:creationId xmlns:p14="http://schemas.microsoft.com/office/powerpoint/2010/main" val="1323257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eaLnBrk="1" hangingPunct="1">
              <a:lnSpc>
                <a:spcPct val="80000"/>
              </a:lnSpc>
              <a:buClr>
                <a:srgbClr val="000000"/>
              </a:buClr>
            </a:pPr>
            <a:endParaRPr lang="en-US" sz="1200" dirty="0">
              <a:latin typeface="Calibri" charset="0"/>
            </a:endParaRPr>
          </a:p>
        </p:txBody>
      </p:sp>
      <p:sp>
        <p:nvSpPr>
          <p:cNvPr id="4" name="Slide Number Placeholder 3"/>
          <p:cNvSpPr>
            <a:spLocks noGrp="1"/>
          </p:cNvSpPr>
          <p:nvPr>
            <p:ph type="sldNum" sz="quarter" idx="10"/>
          </p:nvPr>
        </p:nvSpPr>
        <p:spPr/>
        <p:txBody>
          <a:bodyPr/>
          <a:lstStyle/>
          <a:p>
            <a:fld id="{E76DDE41-70B0-3B48-9523-4F4EC43117D2}" type="slidenum">
              <a:rPr lang="en-US" smtClean="0"/>
              <a:t>8</a:t>
            </a:fld>
            <a:endParaRPr lang="en-US"/>
          </a:p>
        </p:txBody>
      </p:sp>
    </p:spTree>
    <p:extLst>
      <p:ext uri="{BB962C8B-B14F-4D97-AF65-F5344CB8AC3E}">
        <p14:creationId xmlns:p14="http://schemas.microsoft.com/office/powerpoint/2010/main" val="64195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eaLnBrk="1" hangingPunct="1">
              <a:lnSpc>
                <a:spcPct val="80000"/>
              </a:lnSpc>
              <a:buClr>
                <a:srgbClr val="000000"/>
              </a:buClr>
            </a:pPr>
            <a:r>
              <a:rPr lang="en-US" sz="1200" dirty="0">
                <a:latin typeface="Calibri" charset="0"/>
              </a:rPr>
              <a:t>AOTPAC might post your story and photo or video on the AOTPAC web page.</a:t>
            </a:r>
          </a:p>
        </p:txBody>
      </p:sp>
      <p:sp>
        <p:nvSpPr>
          <p:cNvPr id="4" name="Slide Number Placeholder 3"/>
          <p:cNvSpPr>
            <a:spLocks noGrp="1"/>
          </p:cNvSpPr>
          <p:nvPr>
            <p:ph type="sldNum" sz="quarter" idx="10"/>
          </p:nvPr>
        </p:nvSpPr>
        <p:spPr/>
        <p:txBody>
          <a:bodyPr/>
          <a:lstStyle/>
          <a:p>
            <a:fld id="{E76DDE41-70B0-3B48-9523-4F4EC43117D2}" type="slidenum">
              <a:rPr lang="en-US" smtClean="0"/>
              <a:t>9</a:t>
            </a:fld>
            <a:endParaRPr lang="en-US"/>
          </a:p>
        </p:txBody>
      </p:sp>
    </p:spTree>
    <p:extLst>
      <p:ext uri="{BB962C8B-B14F-4D97-AF65-F5344CB8AC3E}">
        <p14:creationId xmlns:p14="http://schemas.microsoft.com/office/powerpoint/2010/main" val="2528567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2400" dirty="0">
                <a:solidFill>
                  <a:schemeClr val="accent1"/>
                </a:solidFill>
              </a:rPr>
              <a:t>Currently, no </a:t>
            </a:r>
            <a:r>
              <a:rPr lang="en-US" sz="2400" i="1" dirty="0">
                <a:solidFill>
                  <a:schemeClr val="accent1"/>
                </a:solidFill>
              </a:rPr>
              <a:t>online</a:t>
            </a:r>
            <a:r>
              <a:rPr lang="en-US" sz="2400" dirty="0">
                <a:solidFill>
                  <a:schemeClr val="accent1"/>
                </a:solidFill>
              </a:rPr>
              <a:t> contributions from SOTA groups can be accepted.</a:t>
            </a:r>
          </a:p>
        </p:txBody>
      </p:sp>
      <p:sp>
        <p:nvSpPr>
          <p:cNvPr id="4" name="Slide Number Placeholder 3"/>
          <p:cNvSpPr>
            <a:spLocks noGrp="1"/>
          </p:cNvSpPr>
          <p:nvPr>
            <p:ph type="sldNum" sz="quarter" idx="10"/>
          </p:nvPr>
        </p:nvSpPr>
        <p:spPr/>
        <p:txBody>
          <a:bodyPr/>
          <a:lstStyle/>
          <a:p>
            <a:fld id="{E76DDE41-70B0-3B48-9523-4F4EC43117D2}" type="slidenum">
              <a:rPr lang="en-US" smtClean="0"/>
              <a:t>10</a:t>
            </a:fld>
            <a:endParaRPr lang="en-US"/>
          </a:p>
        </p:txBody>
      </p:sp>
    </p:spTree>
    <p:extLst>
      <p:ext uri="{BB962C8B-B14F-4D97-AF65-F5344CB8AC3E}">
        <p14:creationId xmlns:p14="http://schemas.microsoft.com/office/powerpoint/2010/main" val="132931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1/13/2022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1/13/2022</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1/13/2022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1/13/2022</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1/13/2022</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1/13/2022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1/13/2022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1/13/2022</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1/13/2022</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394513"/>
            <a:ext cx="9025467" cy="1218390"/>
          </a:xfrm>
        </p:spPr>
        <p:txBody>
          <a:bodyPr>
            <a:noAutofit/>
          </a:bodyPr>
          <a:lstStyle/>
          <a:p>
            <a:pPr marL="0" indent="0" algn="ctr"/>
            <a:r>
              <a:rPr lang="en-US" sz="4800" b="1" dirty="0">
                <a:solidFill>
                  <a:schemeClr val="tx2"/>
                </a:solidFill>
              </a:rPr>
              <a:t>AOTPAC Student Challenge</a:t>
            </a:r>
            <a:endParaRPr lang="en-US" sz="4800" i="1" dirty="0">
              <a:solidFill>
                <a:schemeClr val="tx2"/>
              </a:solidFill>
            </a:endParaRPr>
          </a:p>
        </p:txBody>
      </p:sp>
      <p:sp>
        <p:nvSpPr>
          <p:cNvPr id="3" name="Subtitle 2"/>
          <p:cNvSpPr>
            <a:spLocks noGrp="1"/>
          </p:cNvSpPr>
          <p:nvPr>
            <p:ph type="subTitle" idx="1"/>
          </p:nvPr>
        </p:nvSpPr>
        <p:spPr>
          <a:xfrm>
            <a:off x="180218" y="5321986"/>
            <a:ext cx="8665029" cy="909419"/>
          </a:xfrm>
        </p:spPr>
        <p:txBody>
          <a:bodyPr>
            <a:noAutofit/>
          </a:bodyPr>
          <a:lstStyle/>
          <a:p>
            <a:pPr algn="ctr"/>
            <a:r>
              <a:rPr lang="en-US" sz="2000" i="1" dirty="0">
                <a:solidFill>
                  <a:schemeClr val="accent2"/>
                </a:solidFill>
              </a:rPr>
              <a:t>The powerful student initiative created to increase student involvement in political and legislative advocacy for the occupational therapy profession</a:t>
            </a:r>
          </a:p>
        </p:txBody>
      </p:sp>
      <p:sp>
        <p:nvSpPr>
          <p:cNvPr id="4" name="Title 1"/>
          <p:cNvSpPr txBox="1">
            <a:spLocks/>
          </p:cNvSpPr>
          <p:nvPr/>
        </p:nvSpPr>
        <p:spPr>
          <a:xfrm>
            <a:off x="948266" y="4818343"/>
            <a:ext cx="7704667" cy="933450"/>
          </a:xfrm>
          <a:prstGeom prst="rect">
            <a:avLst/>
          </a:prstGeom>
        </p:spPr>
        <p:txBody>
          <a:bodyPr vert="horz" lIns="91440" tIns="45720" rIns="91440" bIns="45720" rtlCol="0" anchor="t" anchorCtr="0">
            <a:normAutofit fontScale="97500"/>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endParaRPr lang="en-US" dirty="0">
              <a:solidFill>
                <a:schemeClr val="tx2">
                  <a:lumMod val="75000"/>
                  <a:lumOff val="25000"/>
                </a:schemeClr>
              </a:solidFill>
            </a:endParaRPr>
          </a:p>
        </p:txBody>
      </p:sp>
      <p:pic>
        <p:nvPicPr>
          <p:cNvPr id="5" name="Picture 4"/>
          <p:cNvPicPr>
            <a:picLocks noChangeAspect="1"/>
          </p:cNvPicPr>
          <p:nvPr/>
        </p:nvPicPr>
        <p:blipFill>
          <a:blip r:embed="rId3"/>
          <a:stretch>
            <a:fillRect/>
          </a:stretch>
        </p:blipFill>
        <p:spPr>
          <a:xfrm>
            <a:off x="477138" y="1314497"/>
            <a:ext cx="3891661" cy="2616280"/>
          </a:xfrm>
          <a:prstGeom prst="rect">
            <a:avLst/>
          </a:prstGeom>
        </p:spPr>
      </p:pic>
    </p:spTree>
    <p:extLst>
      <p:ext uri="{BB962C8B-B14F-4D97-AF65-F5344CB8AC3E}">
        <p14:creationId xmlns:p14="http://schemas.microsoft.com/office/powerpoint/2010/main" val="3735815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142729" y="2120929"/>
            <a:ext cx="8515944" cy="470746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pPr marL="742950" lvl="1" indent="-514350">
              <a:buFont typeface="+mj-lt"/>
              <a:buAutoNum type="arabicPeriod" startAt="5"/>
            </a:pPr>
            <a:endParaRPr lang="en-US" sz="2800" b="1" dirty="0">
              <a:solidFill>
                <a:schemeClr val="accent2"/>
              </a:solidFill>
            </a:endParaRPr>
          </a:p>
          <a:p>
            <a:pPr marL="742950" lvl="1" indent="-514350">
              <a:buAutoNum type="arabicPeriod" startAt="4"/>
            </a:pPr>
            <a:r>
              <a:rPr lang="en-US" sz="2800" b="1" dirty="0">
                <a:solidFill>
                  <a:schemeClr val="accent2"/>
                </a:solidFill>
              </a:rPr>
              <a:t>Send your contributions to AOTPAC</a:t>
            </a:r>
            <a:r>
              <a:rPr lang="en-US" sz="2800" dirty="0">
                <a:solidFill>
                  <a:schemeClr val="accent2"/>
                </a:solidFill>
              </a:rPr>
              <a:t>.  </a:t>
            </a:r>
            <a:r>
              <a:rPr lang="en-US" sz="2400" dirty="0">
                <a:solidFill>
                  <a:schemeClr val="accent1"/>
                </a:solidFill>
              </a:rPr>
              <a:t>Print the “</a:t>
            </a:r>
            <a:r>
              <a:rPr lang="en-US" sz="2400" dirty="0">
                <a:solidFill>
                  <a:schemeClr val="accent2"/>
                </a:solidFill>
              </a:rPr>
              <a:t>AOTPAC Student Challenge Contribution Form.</a:t>
            </a:r>
            <a:r>
              <a:rPr lang="en-US" sz="2400" dirty="0">
                <a:solidFill>
                  <a:schemeClr val="accent1"/>
                </a:solidFill>
              </a:rPr>
              <a:t>”</a:t>
            </a:r>
          </a:p>
          <a:p>
            <a:pPr lvl="2"/>
            <a:r>
              <a:rPr lang="en-US" sz="2400" dirty="0">
                <a:solidFill>
                  <a:schemeClr val="accent1"/>
                </a:solidFill>
              </a:rPr>
              <a:t>Send the form and a check payable to “AOTPAC” to:</a:t>
            </a:r>
          </a:p>
          <a:p>
            <a:pPr marL="457200" lvl="2" indent="0" algn="ctr">
              <a:buNone/>
            </a:pPr>
            <a:r>
              <a:rPr lang="en-US" sz="2400" dirty="0">
                <a:solidFill>
                  <a:schemeClr val="accent2"/>
                </a:solidFill>
              </a:rPr>
              <a:t>Darlene Dennis</a:t>
            </a:r>
          </a:p>
          <a:p>
            <a:pPr marL="457200" lvl="2" indent="0" algn="ctr">
              <a:buNone/>
            </a:pPr>
            <a:r>
              <a:rPr lang="en-US" sz="2400" dirty="0">
                <a:solidFill>
                  <a:schemeClr val="accent2"/>
                </a:solidFill>
              </a:rPr>
              <a:t>AOTPAC Student Challenge, AOTA</a:t>
            </a:r>
          </a:p>
          <a:p>
            <a:pPr marL="457200" lvl="2" indent="0" algn="ctr">
              <a:buNone/>
            </a:pPr>
            <a:r>
              <a:rPr lang="en-US" sz="2400" dirty="0" smtClean="0">
                <a:solidFill>
                  <a:schemeClr val="accent2"/>
                </a:solidFill>
              </a:rPr>
              <a:t>6116 </a:t>
            </a:r>
            <a:r>
              <a:rPr lang="en-US" sz="2400" dirty="0">
                <a:solidFill>
                  <a:schemeClr val="accent2"/>
                </a:solidFill>
              </a:rPr>
              <a:t>Executive Blvd., Suite 200</a:t>
            </a:r>
          </a:p>
          <a:p>
            <a:pPr marL="457200" lvl="2" indent="0" algn="ctr">
              <a:buNone/>
            </a:pPr>
            <a:r>
              <a:rPr lang="en-US" sz="2400" dirty="0">
                <a:solidFill>
                  <a:schemeClr val="accent2"/>
                </a:solidFill>
              </a:rPr>
              <a:t>North Bethesda, MD 20852-4929</a:t>
            </a:r>
          </a:p>
          <a:p>
            <a:pPr lvl="2"/>
            <a:r>
              <a:rPr lang="en-US" sz="2000" dirty="0">
                <a:solidFill>
                  <a:schemeClr val="accent1"/>
                </a:solidFill>
              </a:rPr>
              <a:t>Be sure to </a:t>
            </a:r>
            <a:r>
              <a:rPr lang="en-US" sz="2000" dirty="0">
                <a:solidFill>
                  <a:schemeClr val="accent1"/>
                </a:solidFill>
                <a:hlinkClick r:id="rId3" action="ppaction://hlinksldjump"/>
              </a:rPr>
              <a:t>contact your AOTPAC Board member </a:t>
            </a:r>
            <a:r>
              <a:rPr lang="en-US" sz="2000" dirty="0">
                <a:solidFill>
                  <a:schemeClr val="accent1"/>
                </a:solidFill>
              </a:rPr>
              <a:t>with questions.  Contact Darlene Dennis with any questions about making your donation.</a:t>
            </a:r>
          </a:p>
        </p:txBody>
      </p:sp>
      <p:sp>
        <p:nvSpPr>
          <p:cNvPr id="5" name="Title 1"/>
          <p:cNvSpPr>
            <a:spLocks noGrp="1"/>
          </p:cNvSpPr>
          <p:nvPr>
            <p:ph type="title"/>
          </p:nvPr>
        </p:nvSpPr>
        <p:spPr>
          <a:xfrm>
            <a:off x="660401" y="332532"/>
            <a:ext cx="8483599" cy="656858"/>
          </a:xfrm>
        </p:spPr>
        <p:txBody>
          <a:bodyPr/>
          <a:lstStyle/>
          <a:p>
            <a:r>
              <a:rPr lang="en-US" sz="4000" b="1" dirty="0">
                <a:solidFill>
                  <a:schemeClr val="tx2"/>
                </a:solidFill>
              </a:rPr>
              <a:t>AOTPAC Student Challenge</a:t>
            </a:r>
            <a:endParaRPr lang="en-US" sz="4000" dirty="0">
              <a:solidFill>
                <a:schemeClr val="tx2"/>
              </a:solidFill>
            </a:endParaRPr>
          </a:p>
        </p:txBody>
      </p:sp>
      <p:pic>
        <p:nvPicPr>
          <p:cNvPr id="2" name="Picture 1">
            <a:extLst>
              <a:ext uri="{FF2B5EF4-FFF2-40B4-BE49-F238E27FC236}">
                <a16:creationId xmlns:a16="http://schemas.microsoft.com/office/drawing/2014/main" id="{17CB08B0-3441-4933-8997-9CEF28718F7B}"/>
              </a:ext>
            </a:extLst>
          </p:cNvPr>
          <p:cNvPicPr>
            <a:picLocks noChangeAspect="1"/>
          </p:cNvPicPr>
          <p:nvPr/>
        </p:nvPicPr>
        <p:blipFill>
          <a:blip r:embed="rId4"/>
          <a:stretch>
            <a:fillRect/>
          </a:stretch>
        </p:blipFill>
        <p:spPr>
          <a:xfrm>
            <a:off x="175073" y="1266117"/>
            <a:ext cx="8483600" cy="1393948"/>
          </a:xfrm>
          <a:prstGeom prst="rect">
            <a:avLst/>
          </a:prstGeom>
        </p:spPr>
      </p:pic>
    </p:spTree>
    <p:extLst>
      <p:ext uri="{BB962C8B-B14F-4D97-AF65-F5344CB8AC3E}">
        <p14:creationId xmlns:p14="http://schemas.microsoft.com/office/powerpoint/2010/main" val="104496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66380"/>
            <a:ext cx="7556313" cy="1116106"/>
          </a:xfrm>
        </p:spPr>
        <p:txBody>
          <a:bodyPr/>
          <a:lstStyle/>
          <a:p>
            <a:pPr algn="ctr"/>
            <a:r>
              <a:rPr lang="en-US" b="1" dirty="0">
                <a:solidFill>
                  <a:schemeClr val="tx2"/>
                </a:solidFill>
              </a:rPr>
              <a:t>AOTPAC Student Challenge</a:t>
            </a:r>
            <a:br>
              <a:rPr lang="en-US" b="1" dirty="0">
                <a:solidFill>
                  <a:schemeClr val="tx2"/>
                </a:solidFill>
              </a:rPr>
            </a:br>
            <a:r>
              <a:rPr lang="en-US" b="1" dirty="0" smtClean="0">
                <a:solidFill>
                  <a:schemeClr val="accent2"/>
                </a:solidFill>
              </a:rPr>
              <a:t>2020 </a:t>
            </a:r>
            <a:r>
              <a:rPr lang="en-US" b="1" dirty="0">
                <a:solidFill>
                  <a:schemeClr val="accent2"/>
                </a:solidFill>
              </a:rPr>
              <a:t>Participants</a:t>
            </a:r>
            <a:endParaRPr lang="en-US" sz="1600" dirty="0">
              <a:solidFill>
                <a:schemeClr val="accent2"/>
              </a:solidFill>
            </a:endParaRPr>
          </a:p>
        </p:txBody>
      </p:sp>
      <p:sp>
        <p:nvSpPr>
          <p:cNvPr id="3" name="Content Placeholder 2"/>
          <p:cNvSpPr>
            <a:spLocks noGrp="1"/>
          </p:cNvSpPr>
          <p:nvPr>
            <p:ph idx="1"/>
          </p:nvPr>
        </p:nvSpPr>
        <p:spPr>
          <a:xfrm>
            <a:off x="232229" y="2348112"/>
            <a:ext cx="8795657" cy="3619500"/>
          </a:xfrm>
        </p:spPr>
        <p:txBody>
          <a:bodyPr numCol="2">
            <a:normAutofit/>
          </a:bodyPr>
          <a:lstStyle/>
          <a:p>
            <a:r>
              <a:rPr lang="en-US" sz="1400" b="1" dirty="0"/>
              <a:t>Casper College, Student OTA Club</a:t>
            </a:r>
          </a:p>
          <a:p>
            <a:r>
              <a:rPr lang="en-US" sz="1400" b="1" dirty="0" smtClean="0"/>
              <a:t>Clarkson University, </a:t>
            </a:r>
            <a:r>
              <a:rPr lang="en-US" sz="1400" b="1" dirty="0"/>
              <a:t>Student OT Association</a:t>
            </a:r>
            <a:endParaRPr lang="en-US" sz="1400" dirty="0"/>
          </a:p>
          <a:p>
            <a:r>
              <a:rPr lang="en-US" sz="1400" b="1" dirty="0"/>
              <a:t>Creighton University, Student OT Association</a:t>
            </a:r>
            <a:endParaRPr lang="en-US" sz="1400" dirty="0"/>
          </a:p>
          <a:p>
            <a:r>
              <a:rPr lang="en-US" sz="1400" b="1" dirty="0"/>
              <a:t>James Madison University, Student OT Association</a:t>
            </a:r>
            <a:endParaRPr lang="en-US" sz="1400" dirty="0"/>
          </a:p>
          <a:p>
            <a:r>
              <a:rPr lang="en-US" sz="1400" b="1" dirty="0" smtClean="0"/>
              <a:t>Ohio State University, Student OT Association</a:t>
            </a:r>
            <a:endParaRPr lang="en-US" sz="1400" dirty="0" smtClean="0"/>
          </a:p>
          <a:p>
            <a:r>
              <a:rPr lang="en-US" sz="1400" b="1" dirty="0" smtClean="0"/>
              <a:t>Saginaw Valley State University, Student OT Association</a:t>
            </a:r>
          </a:p>
          <a:p>
            <a:pPr marL="0" indent="0">
              <a:buNone/>
            </a:pPr>
            <a:endParaRPr lang="en-US" sz="1400" dirty="0" smtClean="0"/>
          </a:p>
          <a:p>
            <a:r>
              <a:rPr lang="en-US" sz="1400" b="1" dirty="0" smtClean="0"/>
              <a:t>San Jose State University, Student OT Association</a:t>
            </a:r>
            <a:endParaRPr lang="en-US" sz="1400" dirty="0" smtClean="0"/>
          </a:p>
          <a:p>
            <a:r>
              <a:rPr lang="en-US" sz="1400" b="1" dirty="0" err="1" smtClean="0"/>
              <a:t>Stanbridge</a:t>
            </a:r>
            <a:r>
              <a:rPr lang="en-US" sz="1400" b="1" dirty="0" smtClean="0"/>
              <a:t> University, Student OT Association</a:t>
            </a:r>
            <a:endParaRPr lang="en-US" sz="1400" dirty="0" smtClean="0"/>
          </a:p>
          <a:p>
            <a:r>
              <a:rPr lang="en-US" sz="1400" b="1" dirty="0" smtClean="0"/>
              <a:t>Temple University, Student OT Association</a:t>
            </a:r>
            <a:endParaRPr lang="en-US" sz="1400" dirty="0" smtClean="0"/>
          </a:p>
          <a:p>
            <a:r>
              <a:rPr lang="en-US" sz="1400" b="1" dirty="0" smtClean="0"/>
              <a:t>Texas Women’s University-Houston, Student OT Association</a:t>
            </a:r>
            <a:endParaRPr lang="en-US" sz="1400" dirty="0" smtClean="0"/>
          </a:p>
          <a:p>
            <a:r>
              <a:rPr lang="en-US" sz="1400" b="1" dirty="0" smtClean="0"/>
              <a:t>University </a:t>
            </a:r>
            <a:r>
              <a:rPr lang="en-US" sz="1400" b="1" dirty="0"/>
              <a:t>of </a:t>
            </a:r>
            <a:r>
              <a:rPr lang="en-US" sz="1400" b="1" dirty="0" smtClean="0"/>
              <a:t>Alabama at Birmingham, </a:t>
            </a:r>
            <a:r>
              <a:rPr lang="en-US" sz="1400" b="1" dirty="0"/>
              <a:t>Student OT Association</a:t>
            </a:r>
            <a:endParaRPr lang="en-US" sz="1400" dirty="0"/>
          </a:p>
          <a:p>
            <a:r>
              <a:rPr lang="en-US" sz="1400" b="1" dirty="0" smtClean="0"/>
              <a:t>University of North Dakota, Casper College, </a:t>
            </a:r>
            <a:r>
              <a:rPr lang="en-US" sz="1400" b="1" dirty="0"/>
              <a:t>Student OT </a:t>
            </a:r>
            <a:r>
              <a:rPr lang="en-US" sz="1400" b="1" dirty="0" smtClean="0"/>
              <a:t>Association</a:t>
            </a:r>
            <a:endParaRPr lang="en-US" sz="1400" dirty="0"/>
          </a:p>
        </p:txBody>
      </p:sp>
      <p:sp>
        <p:nvSpPr>
          <p:cNvPr id="5" name="Title 1"/>
          <p:cNvSpPr txBox="1">
            <a:spLocks/>
          </p:cNvSpPr>
          <p:nvPr/>
        </p:nvSpPr>
        <p:spPr>
          <a:xfrm>
            <a:off x="116115" y="5967612"/>
            <a:ext cx="9027886"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b="1" dirty="0">
                <a:solidFill>
                  <a:schemeClr val="accent2"/>
                </a:solidFill>
              </a:rPr>
              <a:t>Will your SOTA be on the list in </a:t>
            </a:r>
            <a:r>
              <a:rPr lang="en-US" b="1" dirty="0" smtClean="0">
                <a:solidFill>
                  <a:schemeClr val="accent2"/>
                </a:solidFill>
              </a:rPr>
              <a:t>2021?</a:t>
            </a:r>
            <a:endParaRPr lang="en-US" dirty="0">
              <a:solidFill>
                <a:schemeClr val="accent2"/>
              </a:solidFill>
            </a:endParaRPr>
          </a:p>
        </p:txBody>
      </p:sp>
      <p:pic>
        <p:nvPicPr>
          <p:cNvPr id="6" name="Picture 5">
            <a:extLst>
              <a:ext uri="{FF2B5EF4-FFF2-40B4-BE49-F238E27FC236}">
                <a16:creationId xmlns:a16="http://schemas.microsoft.com/office/drawing/2014/main" id="{43928285-D177-44CB-A1C5-48AB4C9643B3}"/>
              </a:ext>
            </a:extLst>
          </p:cNvPr>
          <p:cNvPicPr>
            <a:picLocks noChangeAspect="1"/>
          </p:cNvPicPr>
          <p:nvPr/>
        </p:nvPicPr>
        <p:blipFill>
          <a:blip r:embed="rId2"/>
          <a:stretch>
            <a:fillRect/>
          </a:stretch>
        </p:blipFill>
        <p:spPr>
          <a:xfrm>
            <a:off x="232229" y="1448079"/>
            <a:ext cx="8740405" cy="834440"/>
          </a:xfrm>
          <a:prstGeom prst="rect">
            <a:avLst/>
          </a:prstGeom>
        </p:spPr>
      </p:pic>
    </p:spTree>
    <p:extLst>
      <p:ext uri="{BB962C8B-B14F-4D97-AF65-F5344CB8AC3E}">
        <p14:creationId xmlns:p14="http://schemas.microsoft.com/office/powerpoint/2010/main" val="237940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498474" y="1175656"/>
            <a:ext cx="7556313" cy="470746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pPr algn="ctr"/>
            <a:r>
              <a:rPr lang="en-US" b="1" u="sng" dirty="0">
                <a:solidFill>
                  <a:srgbClr val="000099"/>
                </a:solidFill>
              </a:rPr>
              <a:t>Purpose of Presentation</a:t>
            </a:r>
            <a:endParaRPr lang="en-US" dirty="0">
              <a:solidFill>
                <a:srgbClr val="000099"/>
              </a:solidFill>
            </a:endParaRPr>
          </a:p>
          <a:p>
            <a:pPr lvl="1"/>
            <a:r>
              <a:rPr lang="en-US" sz="2400" dirty="0">
                <a:solidFill>
                  <a:srgbClr val="000099"/>
                </a:solidFill>
              </a:rPr>
              <a:t>To identify the role of </a:t>
            </a:r>
            <a:r>
              <a:rPr lang="en-US" sz="2400" dirty="0">
                <a:solidFill>
                  <a:srgbClr val="FF0000"/>
                </a:solidFill>
              </a:rPr>
              <a:t>AOTPAC</a:t>
            </a:r>
          </a:p>
          <a:p>
            <a:pPr lvl="1"/>
            <a:endParaRPr lang="en-US" sz="2400" dirty="0">
              <a:solidFill>
                <a:srgbClr val="000099"/>
              </a:solidFill>
            </a:endParaRPr>
          </a:p>
          <a:p>
            <a:pPr lvl="1"/>
            <a:r>
              <a:rPr lang="en-US" sz="2400" dirty="0">
                <a:solidFill>
                  <a:srgbClr val="000099"/>
                </a:solidFill>
              </a:rPr>
              <a:t>To learn about the </a:t>
            </a:r>
            <a:r>
              <a:rPr lang="en-US" sz="2400" dirty="0">
                <a:solidFill>
                  <a:srgbClr val="FF0000"/>
                </a:solidFill>
              </a:rPr>
              <a:t>AOTPAC Student Challenge</a:t>
            </a:r>
          </a:p>
          <a:p>
            <a:pPr lvl="1"/>
            <a:endParaRPr lang="en-US" sz="2400" dirty="0">
              <a:solidFill>
                <a:srgbClr val="000099"/>
              </a:solidFill>
            </a:endParaRPr>
          </a:p>
          <a:p>
            <a:pPr lvl="1"/>
            <a:r>
              <a:rPr lang="en-US" sz="2400" dirty="0">
                <a:solidFill>
                  <a:srgbClr val="000099"/>
                </a:solidFill>
              </a:rPr>
              <a:t>To identify the process for participating in the </a:t>
            </a:r>
            <a:r>
              <a:rPr lang="en-US" sz="2400" dirty="0">
                <a:solidFill>
                  <a:srgbClr val="FF0000"/>
                </a:solidFill>
              </a:rPr>
              <a:t>AOTPAC Student Challenge</a:t>
            </a:r>
          </a:p>
          <a:p>
            <a:pPr lvl="1"/>
            <a:endParaRPr lang="en-US" sz="2400" dirty="0">
              <a:solidFill>
                <a:schemeClr val="tx2"/>
              </a:solidFill>
            </a:endParaRPr>
          </a:p>
          <a:p>
            <a:pPr lvl="1"/>
            <a:r>
              <a:rPr lang="en-US" sz="2400" dirty="0">
                <a:solidFill>
                  <a:schemeClr val="tx2"/>
                </a:solidFill>
              </a:rPr>
              <a:t>To increase awareness of resources available for a successful </a:t>
            </a:r>
            <a:r>
              <a:rPr lang="en-US" sz="2400" dirty="0">
                <a:solidFill>
                  <a:srgbClr val="FF0000"/>
                </a:solidFill>
              </a:rPr>
              <a:t>AOTPAC Student Challenge </a:t>
            </a:r>
            <a:r>
              <a:rPr lang="en-US" sz="2400" dirty="0">
                <a:solidFill>
                  <a:schemeClr val="tx2"/>
                </a:solidFill>
              </a:rPr>
              <a:t>event </a:t>
            </a:r>
          </a:p>
        </p:txBody>
      </p:sp>
      <p:sp>
        <p:nvSpPr>
          <p:cNvPr id="5" name="Title 1"/>
          <p:cNvSpPr>
            <a:spLocks noGrp="1"/>
          </p:cNvSpPr>
          <p:nvPr>
            <p:ph type="title"/>
          </p:nvPr>
        </p:nvSpPr>
        <p:spPr>
          <a:xfrm>
            <a:off x="660401" y="332532"/>
            <a:ext cx="8483599" cy="656858"/>
          </a:xfrm>
        </p:spPr>
        <p:txBody>
          <a:bodyPr/>
          <a:lstStyle/>
          <a:p>
            <a:r>
              <a:rPr lang="en-US" sz="4000" b="1" dirty="0">
                <a:solidFill>
                  <a:schemeClr val="tx2"/>
                </a:solidFill>
              </a:rPr>
              <a:t>AOTPAC Student Challenge</a:t>
            </a:r>
            <a:endParaRPr lang="en-US" sz="4000" dirty="0">
              <a:solidFill>
                <a:schemeClr val="tx2"/>
              </a:solidFill>
            </a:endParaRPr>
          </a:p>
        </p:txBody>
      </p:sp>
    </p:spTree>
    <p:extLst>
      <p:ext uri="{BB962C8B-B14F-4D97-AF65-F5344CB8AC3E}">
        <p14:creationId xmlns:p14="http://schemas.microsoft.com/office/powerpoint/2010/main" val="392184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338817" y="1175656"/>
            <a:ext cx="7818212" cy="557910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pPr lvl="1"/>
            <a:r>
              <a:rPr lang="en-US" sz="2400" b="1" dirty="0">
                <a:solidFill>
                  <a:srgbClr val="FF0000"/>
                </a:solidFill>
              </a:rPr>
              <a:t>American Occupational Therapy Political Action Committee (AOTPAC) </a:t>
            </a:r>
            <a:r>
              <a:rPr lang="en-US" sz="2400" dirty="0">
                <a:solidFill>
                  <a:srgbClr val="000099"/>
                </a:solidFill>
              </a:rPr>
              <a:t>is the political action arm of AOTA and supports its public policy agenda </a:t>
            </a:r>
          </a:p>
          <a:p>
            <a:pPr marL="228600" lvl="1" indent="0">
              <a:buNone/>
            </a:pPr>
            <a:endParaRPr lang="en-US" sz="1400" dirty="0">
              <a:solidFill>
                <a:srgbClr val="000099"/>
              </a:solidFill>
            </a:endParaRPr>
          </a:p>
          <a:p>
            <a:pPr lvl="1"/>
            <a:r>
              <a:rPr lang="en-US" sz="2400" dirty="0">
                <a:solidFill>
                  <a:srgbClr val="000099"/>
                </a:solidFill>
              </a:rPr>
              <a:t>AOTPAC is the </a:t>
            </a:r>
            <a:r>
              <a:rPr lang="en-US" sz="2400" b="1" dirty="0">
                <a:solidFill>
                  <a:srgbClr val="FF0000"/>
                </a:solidFill>
              </a:rPr>
              <a:t>financial resource </a:t>
            </a:r>
            <a:r>
              <a:rPr lang="en-US" sz="2400" dirty="0">
                <a:solidFill>
                  <a:srgbClr val="000099"/>
                </a:solidFill>
              </a:rPr>
              <a:t>to support legislators who support occupational therapy</a:t>
            </a:r>
          </a:p>
          <a:p>
            <a:pPr lvl="2"/>
            <a:r>
              <a:rPr lang="en-US" sz="2400" dirty="0">
                <a:solidFill>
                  <a:srgbClr val="000099"/>
                </a:solidFill>
              </a:rPr>
              <a:t>Campaign support for our allies in Congress</a:t>
            </a:r>
          </a:p>
          <a:p>
            <a:pPr lvl="2"/>
            <a:r>
              <a:rPr lang="en-US" sz="2400" dirty="0">
                <a:solidFill>
                  <a:srgbClr val="000099"/>
                </a:solidFill>
              </a:rPr>
              <a:t>Connecting AOTA members and AOTA Federal Affairs Department with legislators</a:t>
            </a:r>
          </a:p>
          <a:p>
            <a:pPr marL="457200" lvl="2" indent="0">
              <a:buNone/>
            </a:pPr>
            <a:endParaRPr lang="en-US" sz="1400" dirty="0">
              <a:solidFill>
                <a:srgbClr val="000099"/>
              </a:solidFill>
            </a:endParaRPr>
          </a:p>
          <a:p>
            <a:pPr lvl="1"/>
            <a:r>
              <a:rPr lang="en-US" sz="2400" dirty="0">
                <a:solidFill>
                  <a:srgbClr val="FF0000"/>
                </a:solidFill>
              </a:rPr>
              <a:t>AOTA cannot contribute to support legislators </a:t>
            </a:r>
            <a:r>
              <a:rPr lang="en-US" sz="2400" dirty="0">
                <a:solidFill>
                  <a:srgbClr val="000099"/>
                </a:solidFill>
              </a:rPr>
              <a:t>and no portion of membership dues can be used for this purpose</a:t>
            </a:r>
          </a:p>
        </p:txBody>
      </p:sp>
      <p:sp>
        <p:nvSpPr>
          <p:cNvPr id="5" name="Title 1"/>
          <p:cNvSpPr>
            <a:spLocks noGrp="1"/>
          </p:cNvSpPr>
          <p:nvPr>
            <p:ph type="title"/>
          </p:nvPr>
        </p:nvSpPr>
        <p:spPr>
          <a:xfrm>
            <a:off x="660401" y="332532"/>
            <a:ext cx="8483599" cy="656858"/>
          </a:xfrm>
        </p:spPr>
        <p:txBody>
          <a:bodyPr/>
          <a:lstStyle/>
          <a:p>
            <a:r>
              <a:rPr lang="en-US" sz="4000" b="1" dirty="0">
                <a:solidFill>
                  <a:schemeClr val="tx2"/>
                </a:solidFill>
              </a:rPr>
              <a:t>AOTPAC: What is it?</a:t>
            </a:r>
            <a:endParaRPr lang="en-US" sz="4000" dirty="0">
              <a:solidFill>
                <a:schemeClr val="tx2"/>
              </a:solidFill>
            </a:endParaRPr>
          </a:p>
        </p:txBody>
      </p:sp>
    </p:spTree>
    <p:extLst>
      <p:ext uri="{BB962C8B-B14F-4D97-AF65-F5344CB8AC3E}">
        <p14:creationId xmlns:p14="http://schemas.microsoft.com/office/powerpoint/2010/main" val="85072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ail Fisher\Pictures\AOTPAC\861434.gif"/>
          <p:cNvPicPr>
            <a:picLocks noChangeAspect="1" noChangeArrowheads="1"/>
          </p:cNvPicPr>
          <p:nvPr/>
        </p:nvPicPr>
        <p:blipFill>
          <a:blip r:embed="rId2" cstate="print"/>
          <a:srcRect/>
          <a:stretch>
            <a:fillRect/>
          </a:stretch>
        </p:blipFill>
        <p:spPr bwMode="auto">
          <a:xfrm>
            <a:off x="173374" y="58838"/>
            <a:ext cx="9402233" cy="6858000"/>
          </a:xfrm>
          <a:prstGeom prst="rect">
            <a:avLst/>
          </a:prstGeom>
          <a:noFill/>
        </p:spPr>
      </p:pic>
      <p:sp>
        <p:nvSpPr>
          <p:cNvPr id="8" name="TextBox 7"/>
          <p:cNvSpPr txBox="1"/>
          <p:nvPr/>
        </p:nvSpPr>
        <p:spPr>
          <a:xfrm>
            <a:off x="7924799" y="685800"/>
            <a:ext cx="1197899" cy="738664"/>
          </a:xfrm>
          <a:prstGeom prst="rect">
            <a:avLst/>
          </a:prstGeom>
          <a:noFill/>
        </p:spPr>
        <p:txBody>
          <a:bodyPr wrap="square" rtlCol="0">
            <a:spAutoFit/>
          </a:bodyPr>
          <a:lstStyle/>
          <a:p>
            <a:pPr algn="ctr"/>
            <a:r>
              <a:rPr lang="en-US" sz="1400" b="1" dirty="0"/>
              <a:t>Region I</a:t>
            </a:r>
          </a:p>
          <a:p>
            <a:pPr algn="ctr"/>
            <a:r>
              <a:rPr lang="en-US" sz="1400" b="1" dirty="0" smtClean="0"/>
              <a:t>Kathleen Weissberg	</a:t>
            </a:r>
            <a:endParaRPr lang="en-US" sz="1400" b="1" dirty="0"/>
          </a:p>
        </p:txBody>
      </p:sp>
      <p:cxnSp>
        <p:nvCxnSpPr>
          <p:cNvPr id="9" name="Straight Connector 8"/>
          <p:cNvCxnSpPr/>
          <p:nvPr/>
        </p:nvCxnSpPr>
        <p:spPr>
          <a:xfrm>
            <a:off x="7543800" y="1752600"/>
            <a:ext cx="762000" cy="4572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77200" y="5334000"/>
            <a:ext cx="1066800" cy="738664"/>
          </a:xfrm>
          <a:prstGeom prst="rect">
            <a:avLst/>
          </a:prstGeom>
          <a:noFill/>
        </p:spPr>
        <p:txBody>
          <a:bodyPr wrap="square" rtlCol="0">
            <a:spAutoFit/>
          </a:bodyPr>
          <a:lstStyle/>
          <a:p>
            <a:pPr algn="ctr"/>
            <a:r>
              <a:rPr lang="en-US" sz="1400" b="1" dirty="0"/>
              <a:t>Region II</a:t>
            </a:r>
          </a:p>
          <a:p>
            <a:pPr algn="ctr"/>
            <a:r>
              <a:rPr lang="en-US" sz="1400" b="1" dirty="0"/>
              <a:t>Rachelle Dorne</a:t>
            </a:r>
          </a:p>
        </p:txBody>
      </p:sp>
      <p:cxnSp>
        <p:nvCxnSpPr>
          <p:cNvPr id="11" name="Straight Connector 10"/>
          <p:cNvCxnSpPr/>
          <p:nvPr/>
        </p:nvCxnSpPr>
        <p:spPr>
          <a:xfrm flipH="1" flipV="1">
            <a:off x="7924800" y="3276600"/>
            <a:ext cx="533400" cy="12192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72200" y="6019800"/>
            <a:ext cx="1676400" cy="523220"/>
          </a:xfrm>
          <a:prstGeom prst="rect">
            <a:avLst/>
          </a:prstGeom>
          <a:noFill/>
        </p:spPr>
        <p:txBody>
          <a:bodyPr wrap="square" rtlCol="0">
            <a:spAutoFit/>
          </a:bodyPr>
          <a:lstStyle/>
          <a:p>
            <a:pPr algn="ctr"/>
            <a:r>
              <a:rPr lang="en-US" sz="1400" b="1" dirty="0"/>
              <a:t>Region III</a:t>
            </a:r>
          </a:p>
          <a:p>
            <a:pPr algn="ctr"/>
            <a:r>
              <a:rPr lang="en-US" sz="1400" b="1" dirty="0"/>
              <a:t>Dawn Sonnier</a:t>
            </a:r>
          </a:p>
        </p:txBody>
      </p:sp>
      <p:sp>
        <p:nvSpPr>
          <p:cNvPr id="13" name="TextBox 12"/>
          <p:cNvSpPr txBox="1"/>
          <p:nvPr/>
        </p:nvSpPr>
        <p:spPr>
          <a:xfrm>
            <a:off x="3733800" y="6096000"/>
            <a:ext cx="1600200" cy="523220"/>
          </a:xfrm>
          <a:prstGeom prst="rect">
            <a:avLst/>
          </a:prstGeom>
          <a:noFill/>
        </p:spPr>
        <p:txBody>
          <a:bodyPr wrap="square" rtlCol="0">
            <a:spAutoFit/>
          </a:bodyPr>
          <a:lstStyle/>
          <a:p>
            <a:pPr algn="ctr"/>
            <a:r>
              <a:rPr lang="en-US" sz="1400" b="1" dirty="0"/>
              <a:t>Region IV</a:t>
            </a:r>
          </a:p>
          <a:p>
            <a:pPr algn="ctr"/>
            <a:r>
              <a:rPr lang="en-US" sz="1400" b="1" dirty="0"/>
              <a:t>Brent Braveman</a:t>
            </a:r>
          </a:p>
        </p:txBody>
      </p:sp>
      <p:sp>
        <p:nvSpPr>
          <p:cNvPr id="14" name="TextBox 13"/>
          <p:cNvSpPr txBox="1"/>
          <p:nvPr/>
        </p:nvSpPr>
        <p:spPr>
          <a:xfrm>
            <a:off x="1676400" y="5638800"/>
            <a:ext cx="1447800" cy="523220"/>
          </a:xfrm>
          <a:prstGeom prst="rect">
            <a:avLst/>
          </a:prstGeom>
          <a:noFill/>
        </p:spPr>
        <p:txBody>
          <a:bodyPr wrap="square" rtlCol="0">
            <a:spAutoFit/>
          </a:bodyPr>
          <a:lstStyle/>
          <a:p>
            <a:pPr algn="ctr"/>
            <a:r>
              <a:rPr lang="en-US" sz="1400" b="1" dirty="0"/>
              <a:t>Region V</a:t>
            </a:r>
          </a:p>
          <a:p>
            <a:pPr algn="ctr"/>
            <a:r>
              <a:rPr lang="en-US" sz="1400" b="1" dirty="0"/>
              <a:t>Luis Arabit</a:t>
            </a:r>
          </a:p>
        </p:txBody>
      </p:sp>
      <p:sp>
        <p:nvSpPr>
          <p:cNvPr id="15" name="TextBox 14"/>
          <p:cNvSpPr txBox="1"/>
          <p:nvPr/>
        </p:nvSpPr>
        <p:spPr>
          <a:xfrm>
            <a:off x="3426691" y="903553"/>
            <a:ext cx="1656586" cy="523220"/>
          </a:xfrm>
          <a:prstGeom prst="rect">
            <a:avLst/>
          </a:prstGeom>
          <a:noFill/>
        </p:spPr>
        <p:txBody>
          <a:bodyPr wrap="square" rtlCol="0">
            <a:spAutoFit/>
          </a:bodyPr>
          <a:lstStyle/>
          <a:p>
            <a:r>
              <a:rPr lang="en-US" sz="1400" b="1" dirty="0"/>
              <a:t>AOTPAC Chair</a:t>
            </a:r>
          </a:p>
          <a:p>
            <a:r>
              <a:rPr lang="en-US" sz="1400" b="1" dirty="0"/>
              <a:t>Yvonne Randall</a:t>
            </a:r>
          </a:p>
        </p:txBody>
      </p:sp>
      <p:cxnSp>
        <p:nvCxnSpPr>
          <p:cNvPr id="16" name="Straight Connector 15"/>
          <p:cNvCxnSpPr/>
          <p:nvPr/>
        </p:nvCxnSpPr>
        <p:spPr>
          <a:xfrm flipH="1">
            <a:off x="6858000" y="3962400"/>
            <a:ext cx="76200" cy="9144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495800" y="4191000"/>
            <a:ext cx="762000" cy="9144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819400" y="3276600"/>
            <a:ext cx="533400" cy="1143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19" name="Picture 18"/>
          <p:cNvPicPr/>
          <p:nvPr/>
        </p:nvPicPr>
        <p:blipFill>
          <a:blip r:embed="rId3" cstate="email">
            <a:extLst>
              <a:ext uri="{28A0092B-C50C-407E-A947-70E740481C1C}">
                <a14:useLocalDpi xmlns:a14="http://schemas.microsoft.com/office/drawing/2010/main" val="0"/>
              </a:ext>
            </a:extLst>
          </a:blip>
          <a:stretch>
            <a:fillRect/>
          </a:stretch>
        </p:blipFill>
        <p:spPr bwMode="auto">
          <a:xfrm>
            <a:off x="8212800" y="4191000"/>
            <a:ext cx="909899" cy="1133475"/>
          </a:xfrm>
          <a:prstGeom prst="rect">
            <a:avLst/>
          </a:prstGeom>
          <a:noFill/>
          <a:ln w="9525">
            <a:noFill/>
            <a:miter lim="800000"/>
            <a:headEnd/>
            <a:tailEnd/>
          </a:ln>
        </p:spPr>
      </p:pic>
      <p:pic>
        <p:nvPicPr>
          <p:cNvPr id="20" name="Picture 19"/>
          <p:cNvPicPr/>
          <p:nvPr/>
        </p:nvPicPr>
        <p:blipFill>
          <a:blip r:embed="rId4" cstate="email">
            <a:extLst>
              <a:ext uri="{28A0092B-C50C-407E-A947-70E740481C1C}">
                <a14:useLocalDpi xmlns:a14="http://schemas.microsoft.com/office/drawing/2010/main" val="0"/>
              </a:ext>
            </a:extLst>
          </a:blip>
          <a:stretch>
            <a:fillRect/>
          </a:stretch>
        </p:blipFill>
        <p:spPr bwMode="auto">
          <a:xfrm>
            <a:off x="6477000" y="4967287"/>
            <a:ext cx="952500" cy="952500"/>
          </a:xfrm>
          <a:prstGeom prst="rect">
            <a:avLst/>
          </a:prstGeom>
          <a:noFill/>
          <a:ln w="9525">
            <a:noFill/>
            <a:miter lim="800000"/>
            <a:headEnd/>
            <a:tailEnd/>
          </a:ln>
        </p:spPr>
      </p:pic>
      <p:sp>
        <p:nvSpPr>
          <p:cNvPr id="21" name="TextBox 20"/>
          <p:cNvSpPr txBox="1"/>
          <p:nvPr/>
        </p:nvSpPr>
        <p:spPr>
          <a:xfrm>
            <a:off x="4114800" y="152400"/>
            <a:ext cx="4191000" cy="707886"/>
          </a:xfrm>
          <a:prstGeom prst="rect">
            <a:avLst/>
          </a:prstGeom>
          <a:noFill/>
        </p:spPr>
        <p:txBody>
          <a:bodyPr wrap="square" rtlCol="0">
            <a:spAutoFit/>
          </a:bodyPr>
          <a:lstStyle/>
          <a:p>
            <a:r>
              <a:rPr lang="en-US" sz="2000" b="1" dirty="0">
                <a:solidFill>
                  <a:srgbClr val="002060"/>
                </a:solidFill>
              </a:rPr>
              <a:t>Your AOTPAC Board of Directors - </a:t>
            </a:r>
            <a:r>
              <a:rPr lang="en-US" sz="2000" b="1" dirty="0" smtClean="0">
                <a:solidFill>
                  <a:srgbClr val="002060"/>
                </a:solidFill>
              </a:rPr>
              <a:t>2021</a:t>
            </a:r>
            <a:endParaRPr lang="en-US" sz="2000" b="1" dirty="0">
              <a:solidFill>
                <a:srgbClr val="002060"/>
              </a:solidFill>
            </a:endParaRPr>
          </a:p>
        </p:txBody>
      </p:sp>
      <p:pic>
        <p:nvPicPr>
          <p:cNvPr id="22" name="Picture 2"/>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6862669" y="792393"/>
            <a:ext cx="1113106" cy="960207"/>
          </a:xfrm>
          <a:prstGeom prst="rect">
            <a:avLst/>
          </a:prstGeom>
          <a:noFill/>
        </p:spPr>
      </p:pic>
      <p:pic>
        <p:nvPicPr>
          <p:cNvPr id="23" name="Picture 22"/>
          <p:cNvPicPr/>
          <p:nvPr/>
        </p:nvPicPr>
        <p:blipFill>
          <a:blip r:embed="rId6" cstate="email">
            <a:extLst>
              <a:ext uri="{28A0092B-C50C-407E-A947-70E740481C1C}">
                <a14:useLocalDpi xmlns:a14="http://schemas.microsoft.com/office/drawing/2010/main" val="0"/>
              </a:ext>
            </a:extLst>
          </a:blip>
          <a:stretch>
            <a:fillRect/>
          </a:stretch>
        </p:blipFill>
        <p:spPr bwMode="auto">
          <a:xfrm>
            <a:off x="4155440" y="4983480"/>
            <a:ext cx="741680" cy="1112520"/>
          </a:xfrm>
          <a:prstGeom prst="rect">
            <a:avLst/>
          </a:prstGeom>
          <a:noFill/>
          <a:ln>
            <a:noFill/>
          </a:ln>
        </p:spPr>
      </p:pic>
      <p:pic>
        <p:nvPicPr>
          <p:cNvPr id="24" name="Picture 23"/>
          <p:cNvPicPr/>
          <p:nvPr/>
        </p:nvPicPr>
        <p:blipFill>
          <a:blip r:embed="rId7" cstate="email">
            <a:extLst>
              <a:ext uri="{28A0092B-C50C-407E-A947-70E740481C1C}">
                <a14:useLocalDpi xmlns:a14="http://schemas.microsoft.com/office/drawing/2010/main" val="0"/>
              </a:ext>
            </a:extLst>
          </a:blip>
          <a:stretch>
            <a:fillRect/>
          </a:stretch>
        </p:blipFill>
        <p:spPr>
          <a:xfrm>
            <a:off x="2407920" y="58838"/>
            <a:ext cx="975360" cy="1365626"/>
          </a:xfrm>
          <a:prstGeom prst="rect">
            <a:avLst/>
          </a:prstGeom>
        </p:spPr>
      </p:pic>
      <p:pic>
        <p:nvPicPr>
          <p:cNvPr id="25" name="Picture 2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113050" y="4498698"/>
            <a:ext cx="782550" cy="1172910"/>
          </a:xfrm>
          <a:prstGeom prst="rect">
            <a:avLst/>
          </a:prstGeom>
        </p:spPr>
      </p:pic>
    </p:spTree>
    <p:extLst>
      <p:ext uri="{BB962C8B-B14F-4D97-AF65-F5344CB8AC3E}">
        <p14:creationId xmlns:p14="http://schemas.microsoft.com/office/powerpoint/2010/main" val="91689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338817" y="1175656"/>
            <a:ext cx="7818212" cy="470746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pPr lvl="1"/>
            <a:r>
              <a:rPr lang="en-US" sz="2200" b="1" dirty="0">
                <a:solidFill>
                  <a:schemeClr val="accent2"/>
                </a:solidFill>
              </a:rPr>
              <a:t>AOTPAC Student Challenge</a:t>
            </a:r>
            <a:endParaRPr lang="en-US" sz="2200" dirty="0">
              <a:solidFill>
                <a:schemeClr val="accent2"/>
              </a:solidFill>
            </a:endParaRPr>
          </a:p>
          <a:p>
            <a:pPr lvl="2"/>
            <a:r>
              <a:rPr lang="en-US" sz="2200" dirty="0">
                <a:solidFill>
                  <a:schemeClr val="accent1"/>
                </a:solidFill>
              </a:rPr>
              <a:t>An annual fundraising initiative started in 2003 and now sponsored by the Assembly of Student Delegates Steering Committee to encourage student participation in efforts to support AOTPAC.</a:t>
            </a:r>
          </a:p>
          <a:p>
            <a:pPr lvl="1"/>
            <a:r>
              <a:rPr lang="en-US" sz="2200" b="1" dirty="0">
                <a:solidFill>
                  <a:schemeClr val="accent2"/>
                </a:solidFill>
              </a:rPr>
              <a:t>Participation</a:t>
            </a:r>
            <a:endParaRPr lang="en-US" sz="2200" dirty="0">
              <a:solidFill>
                <a:schemeClr val="accent1"/>
              </a:solidFill>
            </a:endParaRPr>
          </a:p>
          <a:p>
            <a:pPr lvl="2"/>
            <a:r>
              <a:rPr lang="en-US" sz="2200" dirty="0">
                <a:solidFill>
                  <a:schemeClr val="accent1"/>
                </a:solidFill>
              </a:rPr>
              <a:t>The </a:t>
            </a:r>
            <a:r>
              <a:rPr lang="en-US" sz="2200" dirty="0">
                <a:solidFill>
                  <a:schemeClr val="accent2"/>
                </a:solidFill>
              </a:rPr>
              <a:t>AOTPAC Student Challenge </a:t>
            </a:r>
            <a:r>
              <a:rPr lang="en-US" sz="2200" dirty="0">
                <a:solidFill>
                  <a:schemeClr val="accent1"/>
                </a:solidFill>
              </a:rPr>
              <a:t>encourages Student Occupational Therapy Associations (SOTAs) to participate during each calendar year</a:t>
            </a:r>
          </a:p>
          <a:p>
            <a:pPr lvl="2"/>
            <a:r>
              <a:rPr lang="en-US" sz="2200" dirty="0">
                <a:solidFill>
                  <a:schemeClr val="accent1"/>
                </a:solidFill>
              </a:rPr>
              <a:t>In </a:t>
            </a:r>
            <a:r>
              <a:rPr lang="en-US" sz="2200" dirty="0" smtClean="0">
                <a:solidFill>
                  <a:schemeClr val="accent1"/>
                </a:solidFill>
              </a:rPr>
              <a:t>2020, </a:t>
            </a:r>
            <a:r>
              <a:rPr lang="en-US" sz="2200" dirty="0" smtClean="0">
                <a:solidFill>
                  <a:schemeClr val="accent1"/>
                </a:solidFill>
                <a:hlinkClick r:id="rId3" action="ppaction://hlinksldjump"/>
              </a:rPr>
              <a:t>twelve (12) </a:t>
            </a:r>
            <a:r>
              <a:rPr lang="en-US" sz="2200" dirty="0">
                <a:solidFill>
                  <a:schemeClr val="accent1"/>
                </a:solidFill>
                <a:hlinkClick r:id="rId3" action="ppaction://hlinksldjump"/>
              </a:rPr>
              <a:t>SOTA groups participated </a:t>
            </a:r>
            <a:r>
              <a:rPr lang="en-US" sz="2200" dirty="0">
                <a:solidFill>
                  <a:schemeClr val="accent1"/>
                </a:solidFill>
              </a:rPr>
              <a:t>in the </a:t>
            </a:r>
            <a:r>
              <a:rPr lang="en-US" sz="2200" dirty="0">
                <a:solidFill>
                  <a:schemeClr val="accent2"/>
                </a:solidFill>
              </a:rPr>
              <a:t>AOTPAC Student Challenge, </a:t>
            </a:r>
            <a:r>
              <a:rPr lang="en-US" sz="2200" dirty="0">
                <a:solidFill>
                  <a:schemeClr val="accent1"/>
                </a:solidFill>
              </a:rPr>
              <a:t>raising a total of  </a:t>
            </a:r>
            <a:r>
              <a:rPr lang="en-US" sz="2200" dirty="0" smtClean="0">
                <a:solidFill>
                  <a:schemeClr val="accent1"/>
                </a:solidFill>
              </a:rPr>
              <a:t>$7,404.90 </a:t>
            </a:r>
            <a:r>
              <a:rPr lang="en-US" sz="2200" dirty="0">
                <a:solidFill>
                  <a:schemeClr val="accent1"/>
                </a:solidFill>
              </a:rPr>
              <a:t>in much needed funds</a:t>
            </a:r>
          </a:p>
        </p:txBody>
      </p:sp>
      <p:sp>
        <p:nvSpPr>
          <p:cNvPr id="5" name="Title 1"/>
          <p:cNvSpPr>
            <a:spLocks noGrp="1"/>
          </p:cNvSpPr>
          <p:nvPr>
            <p:ph type="title"/>
          </p:nvPr>
        </p:nvSpPr>
        <p:spPr>
          <a:xfrm>
            <a:off x="660401" y="332532"/>
            <a:ext cx="8483599" cy="656858"/>
          </a:xfrm>
        </p:spPr>
        <p:txBody>
          <a:bodyPr/>
          <a:lstStyle/>
          <a:p>
            <a:r>
              <a:rPr lang="en-US" sz="4000" b="1" dirty="0">
                <a:solidFill>
                  <a:schemeClr val="tx2"/>
                </a:solidFill>
              </a:rPr>
              <a:t>AOTPAC Student Challenge</a:t>
            </a:r>
            <a:endParaRPr lang="en-US" sz="4000" dirty="0">
              <a:solidFill>
                <a:schemeClr val="tx2"/>
              </a:solidFill>
            </a:endParaRPr>
          </a:p>
        </p:txBody>
      </p:sp>
    </p:spTree>
    <p:extLst>
      <p:ext uri="{BB962C8B-B14F-4D97-AF65-F5344CB8AC3E}">
        <p14:creationId xmlns:p14="http://schemas.microsoft.com/office/powerpoint/2010/main" val="1966966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84605553"/>
              </p:ext>
            </p:extLst>
          </p:nvPr>
        </p:nvGraphicFramePr>
        <p:xfrm>
          <a:off x="188686" y="1393373"/>
          <a:ext cx="8723085" cy="531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660401" y="332532"/>
            <a:ext cx="8483599" cy="1060840"/>
          </a:xfrm>
        </p:spPr>
        <p:txBody>
          <a:bodyPr/>
          <a:lstStyle/>
          <a:p>
            <a:pPr marL="228600" marR="0" lvl="1" algn="l" defTabSz="914400" rtl="0" eaLnBrk="1" fontAlgn="auto" latinLnBrk="0" hangingPunct="1">
              <a:lnSpc>
                <a:spcPct val="100000"/>
              </a:lnSpc>
              <a:spcBef>
                <a:spcPts val="600"/>
              </a:spcBef>
              <a:spcAft>
                <a:spcPts val="0"/>
              </a:spcAft>
              <a:buClr>
                <a:srgbClr val="003399">
                  <a:lumMod val="60000"/>
                  <a:lumOff val="40000"/>
                </a:srgbClr>
              </a:buClr>
              <a:buSzPct val="75000"/>
              <a:tabLst/>
              <a:defRPr/>
            </a:pPr>
            <a:r>
              <a:rPr kumimoji="0" lang="en-US" sz="4000" b="1" i="0" u="none" strike="noStrike" kern="1200" cap="none" spc="0" normalizeH="0" baseline="0" noProof="0" dirty="0">
                <a:ln>
                  <a:noFill/>
                </a:ln>
                <a:solidFill>
                  <a:srgbClr val="000099"/>
                </a:solidFill>
                <a:effectLst/>
                <a:uLnTx/>
                <a:uFillTx/>
                <a:latin typeface="Rockwell"/>
                <a:ea typeface="+mj-ea"/>
                <a:cs typeface="+mj-cs"/>
              </a:rPr>
              <a:t>AOTPAC Student Challenge</a:t>
            </a:r>
            <a:r>
              <a:rPr lang="en-US" sz="4000" b="1" dirty="0">
                <a:solidFill>
                  <a:schemeClr val="tx2"/>
                </a:solidFill>
              </a:rPr>
              <a:t/>
            </a:r>
            <a:br>
              <a:rPr lang="en-US" sz="4000" b="1" dirty="0">
                <a:solidFill>
                  <a:schemeClr val="tx2"/>
                </a:solidFill>
              </a:rPr>
            </a:br>
            <a:r>
              <a:rPr kumimoji="0" lang="en-US" sz="2400" b="1" i="0" u="none" strike="noStrike" kern="1200" cap="none" spc="0" normalizeH="0" baseline="0" noProof="0" dirty="0">
                <a:ln>
                  <a:noFill/>
                </a:ln>
                <a:solidFill>
                  <a:srgbClr val="FF0000"/>
                </a:solidFill>
                <a:effectLst/>
                <a:uLnTx/>
                <a:uFillTx/>
                <a:latin typeface="Rockwell"/>
                <a:ea typeface="+mn-ea"/>
                <a:cs typeface="+mn-cs"/>
              </a:rPr>
              <a:t>Interested?</a:t>
            </a:r>
            <a:r>
              <a:rPr kumimoji="0" lang="en-US" sz="2400" b="0" i="0" u="none" strike="noStrike" kern="1200" cap="none" spc="0" normalizeH="0" baseline="0" noProof="0" dirty="0">
                <a:ln>
                  <a:noFill/>
                </a:ln>
                <a:solidFill>
                  <a:srgbClr val="FF0000"/>
                </a:solidFill>
                <a:effectLst/>
                <a:uLnTx/>
                <a:uFillTx/>
                <a:latin typeface="Rockwell"/>
                <a:ea typeface="+mn-ea"/>
                <a:cs typeface="+mn-cs"/>
              </a:rPr>
              <a:t> Here are steps you</a:t>
            </a:r>
            <a:r>
              <a:rPr kumimoji="0" lang="en-US" sz="2400" b="0" i="0" u="none" strike="noStrike" kern="1200" cap="none" spc="0" normalizeH="0" noProof="0" dirty="0">
                <a:ln>
                  <a:noFill/>
                </a:ln>
                <a:solidFill>
                  <a:srgbClr val="FF0000"/>
                </a:solidFill>
                <a:effectLst/>
                <a:uLnTx/>
                <a:uFillTx/>
                <a:latin typeface="Rockwell"/>
                <a:ea typeface="+mn-ea"/>
                <a:cs typeface="+mn-cs"/>
              </a:rPr>
              <a:t> need to know!</a:t>
            </a:r>
            <a:endParaRPr lang="en-US" sz="4000" dirty="0">
              <a:solidFill>
                <a:schemeClr val="tx2"/>
              </a:solidFill>
            </a:endParaRPr>
          </a:p>
        </p:txBody>
      </p:sp>
    </p:spTree>
    <p:extLst>
      <p:ext uri="{BB962C8B-B14F-4D97-AF65-F5344CB8AC3E}">
        <p14:creationId xmlns:p14="http://schemas.microsoft.com/office/powerpoint/2010/main" val="230080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338817" y="877465"/>
            <a:ext cx="7818212" cy="470746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pPr marL="228600" lvl="1" indent="0">
              <a:buNone/>
            </a:pPr>
            <a:endParaRPr lang="en-US" sz="2800" b="1" dirty="0">
              <a:solidFill>
                <a:schemeClr val="accent2"/>
              </a:solidFill>
            </a:endParaRPr>
          </a:p>
          <a:p>
            <a:pPr marL="685800" lvl="1" indent="-457200">
              <a:buFont typeface="+mj-lt"/>
              <a:buAutoNum type="arabicPeriod"/>
            </a:pPr>
            <a:endParaRPr lang="en-US" sz="2400" dirty="0">
              <a:solidFill>
                <a:schemeClr val="accent1"/>
              </a:solidFill>
            </a:endParaRPr>
          </a:p>
          <a:p>
            <a:pPr marL="685800" lvl="1" indent="-457200">
              <a:buFont typeface="+mj-lt"/>
              <a:buAutoNum type="arabicPeriod"/>
            </a:pPr>
            <a:endParaRPr lang="en-US" sz="2400" dirty="0">
              <a:solidFill>
                <a:schemeClr val="accent1"/>
              </a:solidFill>
            </a:endParaRPr>
          </a:p>
          <a:p>
            <a:pPr marL="685800" lvl="1" indent="-457200">
              <a:buFont typeface="+mj-lt"/>
              <a:buAutoNum type="arabicPeriod"/>
            </a:pPr>
            <a:endParaRPr lang="en-US" sz="2400" dirty="0">
              <a:solidFill>
                <a:schemeClr val="accent1"/>
              </a:solidFill>
            </a:endParaRPr>
          </a:p>
          <a:p>
            <a:pPr marL="742950" lvl="1" indent="-514350">
              <a:buAutoNum type="arabicPeriod"/>
            </a:pPr>
            <a:r>
              <a:rPr lang="en-US" sz="2800" b="1" dirty="0">
                <a:solidFill>
                  <a:schemeClr val="accent2"/>
                </a:solidFill>
              </a:rPr>
              <a:t>Brainstorm</a:t>
            </a:r>
            <a:r>
              <a:rPr lang="en-US" sz="2400" dirty="0">
                <a:solidFill>
                  <a:schemeClr val="accent1"/>
                </a:solidFill>
              </a:rPr>
              <a:t> fundraising ideas with your SOTA groups.</a:t>
            </a:r>
          </a:p>
          <a:p>
            <a:pPr lvl="2"/>
            <a:r>
              <a:rPr lang="en-US" sz="2400" dirty="0">
                <a:solidFill>
                  <a:schemeClr val="accent1"/>
                </a:solidFill>
              </a:rPr>
              <a:t>Share the “</a:t>
            </a:r>
            <a:r>
              <a:rPr lang="en-US" sz="2400" dirty="0">
                <a:solidFill>
                  <a:schemeClr val="accent2"/>
                </a:solidFill>
              </a:rPr>
              <a:t>AOTPAC Student Challenge Event Ideas</a:t>
            </a:r>
            <a:r>
              <a:rPr lang="en-US" sz="2400" dirty="0">
                <a:solidFill>
                  <a:schemeClr val="accent1"/>
                </a:solidFill>
              </a:rPr>
              <a:t>” handout with your SOTA group.</a:t>
            </a:r>
          </a:p>
          <a:p>
            <a:pPr lvl="2"/>
            <a:r>
              <a:rPr lang="en-US" sz="2400" dirty="0">
                <a:solidFill>
                  <a:schemeClr val="accent1"/>
                </a:solidFill>
              </a:rPr>
              <a:t>Review the handout and vote in your meeting!  Better yet, contact ASD representatives from last year’s Student Challenge for ideas.</a:t>
            </a:r>
          </a:p>
        </p:txBody>
      </p:sp>
      <p:sp>
        <p:nvSpPr>
          <p:cNvPr id="5" name="Title 1"/>
          <p:cNvSpPr>
            <a:spLocks noGrp="1"/>
          </p:cNvSpPr>
          <p:nvPr>
            <p:ph type="title"/>
          </p:nvPr>
        </p:nvSpPr>
        <p:spPr>
          <a:xfrm>
            <a:off x="660401" y="332532"/>
            <a:ext cx="8483599" cy="1060840"/>
          </a:xfrm>
        </p:spPr>
        <p:txBody>
          <a:bodyPr/>
          <a:lstStyle/>
          <a:p>
            <a:pPr marL="228600" marR="0" lvl="1" algn="l" defTabSz="914400" rtl="0" eaLnBrk="1" fontAlgn="auto" latinLnBrk="0" hangingPunct="1">
              <a:lnSpc>
                <a:spcPct val="100000"/>
              </a:lnSpc>
              <a:spcBef>
                <a:spcPts val="600"/>
              </a:spcBef>
              <a:spcAft>
                <a:spcPts val="0"/>
              </a:spcAft>
              <a:buClr>
                <a:srgbClr val="003399">
                  <a:lumMod val="60000"/>
                  <a:lumOff val="40000"/>
                </a:srgbClr>
              </a:buClr>
              <a:buSzPct val="75000"/>
              <a:tabLst/>
              <a:defRPr/>
            </a:pPr>
            <a:r>
              <a:rPr kumimoji="0" lang="en-US" sz="4000" b="1" i="0" u="none" strike="noStrike" kern="1200" cap="none" spc="0" normalizeH="0" baseline="0" noProof="0" dirty="0">
                <a:ln>
                  <a:noFill/>
                </a:ln>
                <a:solidFill>
                  <a:srgbClr val="000099"/>
                </a:solidFill>
                <a:effectLst/>
                <a:uLnTx/>
                <a:uFillTx/>
                <a:latin typeface="Rockwell"/>
                <a:ea typeface="+mj-ea"/>
                <a:cs typeface="+mj-cs"/>
              </a:rPr>
              <a:t>AOTPAC Student Challenge</a:t>
            </a:r>
            <a:r>
              <a:rPr lang="en-US" sz="4000" b="1" dirty="0">
                <a:solidFill>
                  <a:schemeClr val="tx2"/>
                </a:solidFill>
              </a:rPr>
              <a:t/>
            </a:r>
            <a:br>
              <a:rPr lang="en-US" sz="4000" b="1" dirty="0">
                <a:solidFill>
                  <a:schemeClr val="tx2"/>
                </a:solidFill>
              </a:rPr>
            </a:br>
            <a:endParaRPr lang="en-US" sz="4000" dirty="0">
              <a:solidFill>
                <a:schemeClr val="tx2"/>
              </a:solidFill>
            </a:endParaRPr>
          </a:p>
        </p:txBody>
      </p:sp>
      <p:pic>
        <p:nvPicPr>
          <p:cNvPr id="7" name="Picture 6">
            <a:extLst>
              <a:ext uri="{FF2B5EF4-FFF2-40B4-BE49-F238E27FC236}">
                <a16:creationId xmlns:a16="http://schemas.microsoft.com/office/drawing/2014/main" id="{7A6422B8-71A8-41EC-A617-DEBCEDAA4508}"/>
              </a:ext>
            </a:extLst>
          </p:cNvPr>
          <p:cNvPicPr>
            <a:picLocks noChangeAspect="1"/>
          </p:cNvPicPr>
          <p:nvPr/>
        </p:nvPicPr>
        <p:blipFill>
          <a:blip r:embed="rId3"/>
          <a:stretch>
            <a:fillRect/>
          </a:stretch>
        </p:blipFill>
        <p:spPr>
          <a:xfrm>
            <a:off x="338817" y="1355216"/>
            <a:ext cx="8020929" cy="1407695"/>
          </a:xfrm>
          <a:prstGeom prst="rect">
            <a:avLst/>
          </a:prstGeom>
        </p:spPr>
      </p:pic>
    </p:spTree>
    <p:extLst>
      <p:ext uri="{BB962C8B-B14F-4D97-AF65-F5344CB8AC3E}">
        <p14:creationId xmlns:p14="http://schemas.microsoft.com/office/powerpoint/2010/main" val="172213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338816" y="1785256"/>
            <a:ext cx="8493649" cy="470746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pPr marL="685800" lvl="1" indent="-457200">
              <a:buFont typeface="+mj-lt"/>
              <a:buAutoNum type="arabicPeriod" startAt="3"/>
            </a:pPr>
            <a:endParaRPr lang="en-US" sz="2800" b="1" dirty="0">
              <a:solidFill>
                <a:schemeClr val="accent2"/>
              </a:solidFill>
            </a:endParaRPr>
          </a:p>
          <a:p>
            <a:pPr marL="685800" lvl="1" indent="-457200">
              <a:buFont typeface="+mj-lt"/>
              <a:buAutoNum type="arabicPeriod" startAt="3"/>
            </a:pPr>
            <a:endParaRPr lang="en-US" sz="2800" b="1" dirty="0">
              <a:solidFill>
                <a:schemeClr val="accent2"/>
              </a:solidFill>
            </a:endParaRPr>
          </a:p>
          <a:p>
            <a:pPr marL="742950" lvl="1" indent="-514350">
              <a:buAutoNum type="arabicPeriod" startAt="2"/>
            </a:pPr>
            <a:r>
              <a:rPr lang="en-US" sz="2800" b="1" dirty="0">
                <a:solidFill>
                  <a:schemeClr val="accent2"/>
                </a:solidFill>
              </a:rPr>
              <a:t>Publicize and host your event</a:t>
            </a:r>
            <a:r>
              <a:rPr lang="en-US" sz="2800" dirty="0">
                <a:solidFill>
                  <a:schemeClr val="accent2"/>
                </a:solidFill>
              </a:rPr>
              <a:t> </a:t>
            </a:r>
            <a:r>
              <a:rPr lang="en-US" sz="2400" dirty="0">
                <a:solidFill>
                  <a:schemeClr val="accent1"/>
                </a:solidFill>
              </a:rPr>
              <a:t>at your school.</a:t>
            </a:r>
          </a:p>
          <a:p>
            <a:pPr marL="228600" lvl="1" indent="0">
              <a:buNone/>
            </a:pPr>
            <a:endParaRPr lang="en-US" sz="2400" dirty="0">
              <a:solidFill>
                <a:schemeClr val="accent1"/>
              </a:solidFill>
            </a:endParaRPr>
          </a:p>
          <a:p>
            <a:pPr lvl="2"/>
            <a:r>
              <a:rPr lang="en-US" sz="2400" dirty="0">
                <a:solidFill>
                  <a:schemeClr val="accent1"/>
                </a:solidFill>
              </a:rPr>
              <a:t>Your </a:t>
            </a:r>
            <a:r>
              <a:rPr lang="en-US" sz="2400" dirty="0">
                <a:solidFill>
                  <a:schemeClr val="accent1"/>
                </a:solidFill>
                <a:hlinkClick r:id="rId3" action="ppaction://hlinksldjump"/>
              </a:rPr>
              <a:t>AOTPAC Board member </a:t>
            </a:r>
            <a:r>
              <a:rPr lang="en-US" sz="2400" dirty="0">
                <a:solidFill>
                  <a:schemeClr val="accent1"/>
                </a:solidFill>
              </a:rPr>
              <a:t>is thrilled to assist you with planning your event.  The AOTPAC Board member can also share legislative updates and alert you to additional advocacy opportunities.</a:t>
            </a:r>
          </a:p>
        </p:txBody>
      </p:sp>
      <p:sp>
        <p:nvSpPr>
          <p:cNvPr id="5" name="Title 1"/>
          <p:cNvSpPr>
            <a:spLocks noGrp="1"/>
          </p:cNvSpPr>
          <p:nvPr>
            <p:ph type="title"/>
          </p:nvPr>
        </p:nvSpPr>
        <p:spPr>
          <a:xfrm>
            <a:off x="660401" y="332532"/>
            <a:ext cx="8483599" cy="656858"/>
          </a:xfrm>
        </p:spPr>
        <p:txBody>
          <a:bodyPr/>
          <a:lstStyle/>
          <a:p>
            <a:r>
              <a:rPr lang="en-US" sz="4000" b="1" dirty="0">
                <a:solidFill>
                  <a:schemeClr val="tx2"/>
                </a:solidFill>
              </a:rPr>
              <a:t>AOTPAC Student Challenge</a:t>
            </a:r>
            <a:endParaRPr lang="en-US" sz="4000" dirty="0">
              <a:solidFill>
                <a:schemeClr val="tx2"/>
              </a:solidFill>
            </a:endParaRPr>
          </a:p>
        </p:txBody>
      </p:sp>
      <p:pic>
        <p:nvPicPr>
          <p:cNvPr id="2" name="Picture 1">
            <a:extLst>
              <a:ext uri="{FF2B5EF4-FFF2-40B4-BE49-F238E27FC236}">
                <a16:creationId xmlns:a16="http://schemas.microsoft.com/office/drawing/2014/main" id="{F5C4B5D1-08E3-4EBD-8277-EFEC2CA5387F}"/>
              </a:ext>
            </a:extLst>
          </p:cNvPr>
          <p:cNvPicPr>
            <a:picLocks noChangeAspect="1"/>
          </p:cNvPicPr>
          <p:nvPr/>
        </p:nvPicPr>
        <p:blipFill>
          <a:blip r:embed="rId4"/>
          <a:stretch>
            <a:fillRect/>
          </a:stretch>
        </p:blipFill>
        <p:spPr>
          <a:xfrm>
            <a:off x="1475917" y="1287380"/>
            <a:ext cx="5768847" cy="1504198"/>
          </a:xfrm>
          <a:prstGeom prst="rect">
            <a:avLst/>
          </a:prstGeom>
        </p:spPr>
      </p:pic>
    </p:spTree>
    <p:extLst>
      <p:ext uri="{BB962C8B-B14F-4D97-AF65-F5344CB8AC3E}">
        <p14:creationId xmlns:p14="http://schemas.microsoft.com/office/powerpoint/2010/main" val="109389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338816" y="1600008"/>
            <a:ext cx="8493649" cy="470746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pPr marL="685800" lvl="1" indent="-457200">
              <a:buAutoNum type="arabicPeriod" startAt="4"/>
            </a:pPr>
            <a:endParaRPr lang="en-US" sz="2800" b="1" dirty="0">
              <a:solidFill>
                <a:schemeClr val="accent2"/>
              </a:solidFill>
            </a:endParaRPr>
          </a:p>
          <a:p>
            <a:pPr marL="228600" lvl="1" indent="0">
              <a:buNone/>
            </a:pPr>
            <a:endParaRPr lang="en-US" sz="2800" b="1" dirty="0">
              <a:solidFill>
                <a:schemeClr val="accent2"/>
              </a:solidFill>
            </a:endParaRPr>
          </a:p>
          <a:p>
            <a:pPr marL="742950" lvl="1" indent="-514350">
              <a:buAutoNum type="arabicPeriod" startAt="3"/>
            </a:pPr>
            <a:r>
              <a:rPr lang="en-US" sz="2800" b="1" dirty="0">
                <a:solidFill>
                  <a:schemeClr val="accent2"/>
                </a:solidFill>
              </a:rPr>
              <a:t>Share the outcome of your event!</a:t>
            </a:r>
            <a:endParaRPr lang="en-US" sz="2800" dirty="0">
              <a:solidFill>
                <a:schemeClr val="accent2"/>
              </a:solidFill>
            </a:endParaRPr>
          </a:p>
          <a:p>
            <a:pPr lvl="2"/>
            <a:r>
              <a:rPr lang="en-US" sz="2400" dirty="0">
                <a:solidFill>
                  <a:schemeClr val="accent1"/>
                </a:solidFill>
              </a:rPr>
              <a:t>Share your results with the ASD and be sure to alert your AOTPAC Board member with the outcome.  Your successes, no matter how big or small, are important to share with the OT community!</a:t>
            </a:r>
          </a:p>
          <a:p>
            <a:pPr lvl="2"/>
            <a:endParaRPr lang="en-US" sz="2400" dirty="0">
              <a:solidFill>
                <a:schemeClr val="accent1"/>
              </a:solidFill>
            </a:endParaRPr>
          </a:p>
          <a:p>
            <a:pPr lvl="2"/>
            <a:r>
              <a:rPr lang="en-US" sz="2400" dirty="0">
                <a:solidFill>
                  <a:schemeClr val="accent1"/>
                </a:solidFill>
              </a:rPr>
              <a:t>Consider sending a short recap to your AOTPAC Board member.  Sharing your story is an excellent way for AOTPAC to increase participation in the </a:t>
            </a:r>
            <a:r>
              <a:rPr lang="en-US" sz="2400" dirty="0">
                <a:solidFill>
                  <a:schemeClr val="accent2"/>
                </a:solidFill>
              </a:rPr>
              <a:t>AOTPAC Student Challenge</a:t>
            </a:r>
            <a:r>
              <a:rPr lang="en-US" sz="2400" dirty="0">
                <a:solidFill>
                  <a:schemeClr val="accent1"/>
                </a:solidFill>
              </a:rPr>
              <a:t>!</a:t>
            </a:r>
          </a:p>
          <a:p>
            <a:pPr marL="228600" lvl="1" indent="0">
              <a:buNone/>
            </a:pPr>
            <a:endParaRPr lang="en-US" sz="2400" dirty="0">
              <a:solidFill>
                <a:schemeClr val="accent1"/>
              </a:solidFill>
            </a:endParaRPr>
          </a:p>
        </p:txBody>
      </p:sp>
      <p:sp>
        <p:nvSpPr>
          <p:cNvPr id="5" name="Title 1"/>
          <p:cNvSpPr>
            <a:spLocks noGrp="1"/>
          </p:cNvSpPr>
          <p:nvPr>
            <p:ph type="title"/>
          </p:nvPr>
        </p:nvSpPr>
        <p:spPr>
          <a:xfrm>
            <a:off x="660401" y="332532"/>
            <a:ext cx="8483599" cy="656858"/>
          </a:xfrm>
        </p:spPr>
        <p:txBody>
          <a:bodyPr/>
          <a:lstStyle/>
          <a:p>
            <a:r>
              <a:rPr lang="en-US" sz="4000" b="1" dirty="0">
                <a:solidFill>
                  <a:schemeClr val="tx2"/>
                </a:solidFill>
              </a:rPr>
              <a:t>AOTPAC Student Challenge</a:t>
            </a:r>
            <a:endParaRPr lang="en-US" sz="4000" dirty="0">
              <a:solidFill>
                <a:schemeClr val="tx2"/>
              </a:solidFill>
            </a:endParaRPr>
          </a:p>
        </p:txBody>
      </p:sp>
      <p:pic>
        <p:nvPicPr>
          <p:cNvPr id="2" name="Picture 1">
            <a:extLst>
              <a:ext uri="{FF2B5EF4-FFF2-40B4-BE49-F238E27FC236}">
                <a16:creationId xmlns:a16="http://schemas.microsoft.com/office/drawing/2014/main" id="{F7D91FA7-50CB-4552-9572-7A67A29A37F7}"/>
              </a:ext>
            </a:extLst>
          </p:cNvPr>
          <p:cNvPicPr>
            <a:picLocks noChangeAspect="1"/>
          </p:cNvPicPr>
          <p:nvPr/>
        </p:nvPicPr>
        <p:blipFill>
          <a:blip r:embed="rId3"/>
          <a:stretch>
            <a:fillRect/>
          </a:stretch>
        </p:blipFill>
        <p:spPr>
          <a:xfrm>
            <a:off x="802981" y="1263315"/>
            <a:ext cx="7538037" cy="1467853"/>
          </a:xfrm>
          <a:prstGeom prst="rect">
            <a:avLst/>
          </a:prstGeom>
        </p:spPr>
      </p:pic>
    </p:spTree>
    <p:extLst>
      <p:ext uri="{BB962C8B-B14F-4D97-AF65-F5344CB8AC3E}">
        <p14:creationId xmlns:p14="http://schemas.microsoft.com/office/powerpoint/2010/main" val="1887601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AOTPAC Student Challenge&amp;quot;&quot;/&gt;&lt;property id=&quot;20307&quot; value=&quot;256&quot;/&gt;&lt;/object&gt;&lt;object type=&quot;3&quot; unique_id=&quot;10004&quot;&gt;&lt;property id=&quot;20148&quot; value=&quot;5&quot;/&gt;&lt;property id=&quot;20300&quot; value=&quot;Slide 2 - &amp;quot;AOTPAC Student Challenge&amp;quot;&quot;/&gt;&lt;property id=&quot;20307&quot; value=&quot;266&quot;/&gt;&lt;/object&gt;&lt;object type=&quot;3&quot; unique_id=&quot;10005&quot;&gt;&lt;property id=&quot;20148&quot; value=&quot;5&quot;/&gt;&lt;property id=&quot;20300&quot; value=&quot;Slide 3 - &amp;quot;AOTPAC: What is it?&amp;quot;&quot;/&gt;&lt;property id=&quot;20307&quot; value=&quot;277&quot;/&gt;&lt;/object&gt;&lt;object type=&quot;3&quot; unique_id=&quot;10006&quot;&gt;&lt;property id=&quot;20148&quot; value=&quot;5&quot;/&gt;&lt;property id=&quot;20300&quot; value=&quot;Slide 4&quot;/&gt;&lt;property id=&quot;20307&quot; value=&quot;267&quot;/&gt;&lt;/object&gt;&lt;object type=&quot;3&quot; unique_id=&quot;10007&quot;&gt;&lt;property id=&quot;20148&quot; value=&quot;5&quot;/&gt;&lt;property id=&quot;20300&quot; value=&quot;Slide 5&quot;/&gt;&lt;property id=&quot;20307&quot; value=&quot;279&quot;/&gt;&lt;/object&gt;&lt;object type=&quot;3&quot; unique_id=&quot;10008&quot;&gt;&lt;property id=&quot;20148&quot; value=&quot;5&quot;/&gt;&lt;property id=&quot;20300&quot; value=&quot;Slide 6 - &amp;quot;AOTPAC Student Challenge&amp;quot;&quot;/&gt;&lt;property id=&quot;20307&quot; value=&quot;280&quot;/&gt;&lt;/object&gt;&lt;object type=&quot;3&quot; unique_id=&quot;10009&quot;&gt;&lt;property id=&quot;20148&quot; value=&quot;5&quot;/&gt;&lt;property id=&quot;20300&quot; value=&quot;Slide 7 - &amp;quot;AOTPAC Student Challenge Interested? Here are steps you need to know!&amp;quot;&quot;/&gt;&lt;property id=&quot;20307&quot; value=&quot;281&quot;/&gt;&lt;/object&gt;&lt;object type=&quot;3&quot; unique_id=&quot;10010&quot;&gt;&lt;property id=&quot;20148&quot; value=&quot;5&quot;/&gt;&lt;property id=&quot;20300&quot; value=&quot;Slide 8 - &amp;quot;AOTPAC Student Challenge &amp;quot;&quot;/&gt;&lt;property id=&quot;20307&quot; value=&quot;287&quot;/&gt;&lt;/object&gt;&lt;object type=&quot;3&quot; unique_id=&quot;10011&quot;&gt;&lt;property id=&quot;20148&quot; value=&quot;5&quot;/&gt;&lt;property id=&quot;20300&quot; value=&quot;Slide 9 - &amp;quot;AOTPAC Student Challenge&amp;quot;&quot;/&gt;&lt;property id=&quot;20307&quot; value=&quot;283&quot;/&gt;&lt;/object&gt;&lt;object type=&quot;3&quot; unique_id=&quot;10012&quot;&gt;&lt;property id=&quot;20148&quot; value=&quot;5&quot;/&gt;&lt;property id=&quot;20300&quot; value=&quot;Slide 10 - &amp;quot;AOTPAC Student Challenge&amp;quot;&quot;/&gt;&lt;property id=&quot;20307&quot; value=&quot;284&quot;/&gt;&lt;/object&gt;&lt;object type=&quot;3&quot; unique_id=&quot;10013&quot;&gt;&lt;property id=&quot;20148&quot; value=&quot;5&quot;/&gt;&lt;property id=&quot;20300&quot; value=&quot;Slide 11 - &amp;quot;AOTPAC Student Challenge&amp;quot;&quot;/&gt;&lt;property id=&quot;20307&quot; value=&quot;285&quot;/&gt;&lt;/object&gt;&lt;object type=&quot;3&quot; unique_id=&quot;10014&quot;&gt;&lt;property id=&quot;20148&quot; value=&quot;5&quot;/&gt;&lt;property id=&quot;20300&quot; value=&quot;Slide 12 - &amp;quot;AOTPAC Student Challenge 2014 Participants&amp;quot;&quot;/&gt;&lt;property id=&quot;20307&quot; value=&quot;282&quot;/&gt;&lt;/object&gt;&lt;/object&gt;&lt;object type=&quot;8&quot; unique_id=&quot;10028&quot;&gt;&lt;/object&gt;&lt;/object&gt;&lt;/database&gt;"/>
  <p:tag name="SECTOMILLISECCONVERTED" val="1"/>
</p:tagLst>
</file>

<file path=ppt/theme/theme1.xml><?xml version="1.0" encoding="utf-8"?>
<a:theme xmlns:a="http://schemas.openxmlformats.org/drawingml/2006/main" name="Advantage">
  <a:themeElements>
    <a:clrScheme name="USA">
      <a:dk1>
        <a:sysClr val="windowText" lastClr="000000"/>
      </a:dk1>
      <a:lt1>
        <a:sysClr val="window" lastClr="FFFFFF"/>
      </a:lt1>
      <a:dk2>
        <a:srgbClr val="000099"/>
      </a:dk2>
      <a:lt2>
        <a:srgbClr val="6699FF"/>
      </a:lt2>
      <a:accent1>
        <a:srgbClr val="003399"/>
      </a:accent1>
      <a:accent2>
        <a:srgbClr val="FF0000"/>
      </a:accent2>
      <a:accent3>
        <a:srgbClr val="6699FF"/>
      </a:accent3>
      <a:accent4>
        <a:srgbClr val="0099CC"/>
      </a:accent4>
      <a:accent5>
        <a:srgbClr val="660000"/>
      </a:accent5>
      <a:accent6>
        <a:srgbClr val="CC3333"/>
      </a:accent6>
      <a:hlink>
        <a:srgbClr val="990033"/>
      </a:hlink>
      <a:folHlink>
        <a:srgbClr val="FF6699"/>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1294</TotalTime>
  <Words>835</Words>
  <Application>Microsoft Office PowerPoint</Application>
  <PresentationFormat>On-screen Show (4:3)</PresentationFormat>
  <Paragraphs>108</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ＭＳ Ｐゴシック</vt:lpstr>
      <vt:lpstr>Calibri</vt:lpstr>
      <vt:lpstr>Rockwell</vt:lpstr>
      <vt:lpstr>Wingdings</vt:lpstr>
      <vt:lpstr>Advantage</vt:lpstr>
      <vt:lpstr>AOTPAC Student Challenge</vt:lpstr>
      <vt:lpstr>AOTPAC Student Challenge</vt:lpstr>
      <vt:lpstr>AOTPAC: What is it?</vt:lpstr>
      <vt:lpstr>PowerPoint Presentation</vt:lpstr>
      <vt:lpstr>AOTPAC Student Challenge</vt:lpstr>
      <vt:lpstr>AOTPAC Student Challenge Interested? Here are steps you need to know!</vt:lpstr>
      <vt:lpstr>AOTPAC Student Challenge </vt:lpstr>
      <vt:lpstr>AOTPAC Student Challenge</vt:lpstr>
      <vt:lpstr>AOTPAC Student Challenge</vt:lpstr>
      <vt:lpstr>AOTPAC Student Challenge</vt:lpstr>
      <vt:lpstr>AOTPAC Student Challenge 2020 Participants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Economics Memo</dc:title>
  <dc:creator>Sarah McKinnon</dc:creator>
  <cp:lastModifiedBy>Katie Riley</cp:lastModifiedBy>
  <cp:revision>103</cp:revision>
  <dcterms:created xsi:type="dcterms:W3CDTF">2013-10-04T00:55:34Z</dcterms:created>
  <dcterms:modified xsi:type="dcterms:W3CDTF">2022-01-13T22:39:35Z</dcterms:modified>
</cp:coreProperties>
</file>